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73" autoAdjust="0"/>
    <p:restoredTop sz="94757" autoAdjust="0"/>
  </p:normalViewPr>
  <p:slideViewPr>
    <p:cSldViewPr snapToGrid="0" snapToObjects="1" showGuides="1">
      <p:cViewPr>
        <p:scale>
          <a:sx n="65" d="100"/>
          <a:sy n="65" d="100"/>
        </p:scale>
        <p:origin x="-3832" y="-224"/>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commentAuthors" Target="commentAuthors.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C050B0-2282-3F43-854E-1247157B26EB}" type="doc">
      <dgm:prSet loTypeId="urn:microsoft.com/office/officeart/2005/8/layout/default" loCatId="" qsTypeId="urn:microsoft.com/office/officeart/2005/8/quickstyle/simple4" qsCatId="simple" csTypeId="urn:microsoft.com/office/officeart/2005/8/colors/accent3_3" csCatId="accent3" phldr="1"/>
      <dgm:spPr/>
      <dgm:t>
        <a:bodyPr/>
        <a:lstStyle/>
        <a:p>
          <a:endParaRPr lang="en-US"/>
        </a:p>
      </dgm:t>
    </dgm:pt>
    <dgm:pt modelId="{FFA68F49-05CC-214A-A24C-49E5389D4614}">
      <dgm:prSet phldrT="[Text]"/>
      <dgm:spPr/>
      <dgm:t>
        <a:bodyPr/>
        <a:lstStyle/>
        <a:p>
          <a:r>
            <a:rPr lang="en-US" dirty="0" smtClean="0"/>
            <a:t>Academic success &amp; MCAT success</a:t>
          </a:r>
          <a:endParaRPr lang="en-US" dirty="0"/>
        </a:p>
      </dgm:t>
    </dgm:pt>
    <dgm:pt modelId="{239037B1-3940-7D43-8608-9DF4F69A75C8}" type="parTrans" cxnId="{C9D6E6B7-6F2D-364A-B613-768495ABB109}">
      <dgm:prSet/>
      <dgm:spPr/>
      <dgm:t>
        <a:bodyPr/>
        <a:lstStyle/>
        <a:p>
          <a:endParaRPr lang="en-US"/>
        </a:p>
      </dgm:t>
    </dgm:pt>
    <dgm:pt modelId="{54D1E30E-569C-9A40-9AC5-037265B8D9A5}" type="sibTrans" cxnId="{C9D6E6B7-6F2D-364A-B613-768495ABB109}">
      <dgm:prSet/>
      <dgm:spPr/>
      <dgm:t>
        <a:bodyPr/>
        <a:lstStyle/>
        <a:p>
          <a:endParaRPr lang="en-US"/>
        </a:p>
      </dgm:t>
    </dgm:pt>
    <dgm:pt modelId="{BE49B40B-1178-C44F-84CD-97D8755AD828}">
      <dgm:prSet phldrT="[Text]"/>
      <dgm:spPr/>
      <dgm:t>
        <a:bodyPr/>
        <a:lstStyle/>
        <a:p>
          <a:r>
            <a:rPr lang="en-US" dirty="0" smtClean="0"/>
            <a:t>Underutilization of counseling services</a:t>
          </a:r>
          <a:endParaRPr lang="en-US" dirty="0"/>
        </a:p>
      </dgm:t>
    </dgm:pt>
    <dgm:pt modelId="{E83A80EB-E6E6-6547-A256-971BB86367E3}" type="parTrans" cxnId="{68D46921-95A4-2C43-8A4C-3F37F8F909E1}">
      <dgm:prSet/>
      <dgm:spPr/>
      <dgm:t>
        <a:bodyPr/>
        <a:lstStyle/>
        <a:p>
          <a:endParaRPr lang="en-US"/>
        </a:p>
      </dgm:t>
    </dgm:pt>
    <dgm:pt modelId="{32895979-1DD8-7346-89C7-E253735F90DE}" type="sibTrans" cxnId="{68D46921-95A4-2C43-8A4C-3F37F8F909E1}">
      <dgm:prSet/>
      <dgm:spPr/>
      <dgm:t>
        <a:bodyPr/>
        <a:lstStyle/>
        <a:p>
          <a:endParaRPr lang="en-US"/>
        </a:p>
      </dgm:t>
    </dgm:pt>
    <dgm:pt modelId="{9F004C8A-02DE-BF4E-A365-162690EEC6FC}">
      <dgm:prSet phldrT="[Text]"/>
      <dgm:spPr/>
      <dgm:t>
        <a:bodyPr/>
        <a:lstStyle/>
        <a:p>
          <a:r>
            <a:rPr lang="en-US" dirty="0" smtClean="0"/>
            <a:t>Increased self-confidence</a:t>
          </a:r>
          <a:endParaRPr lang="en-US" dirty="0"/>
        </a:p>
      </dgm:t>
    </dgm:pt>
    <dgm:pt modelId="{0EBB7526-50A5-724E-AAD0-CD7AE788BAB5}" type="parTrans" cxnId="{DE3378D9-F468-0B47-81DF-FFB56A1BFB4D}">
      <dgm:prSet/>
      <dgm:spPr/>
      <dgm:t>
        <a:bodyPr/>
        <a:lstStyle/>
        <a:p>
          <a:endParaRPr lang="en-US"/>
        </a:p>
      </dgm:t>
    </dgm:pt>
    <dgm:pt modelId="{74C8D6C7-E81D-F240-9EF0-04BC8163FA00}" type="sibTrans" cxnId="{DE3378D9-F468-0B47-81DF-FFB56A1BFB4D}">
      <dgm:prSet/>
      <dgm:spPr/>
      <dgm:t>
        <a:bodyPr/>
        <a:lstStyle/>
        <a:p>
          <a:endParaRPr lang="en-US"/>
        </a:p>
      </dgm:t>
    </dgm:pt>
    <dgm:pt modelId="{356C77D9-19E7-664C-AF0D-BA56907C5023}">
      <dgm:prSet phldrT="[Text]"/>
      <dgm:spPr/>
      <dgm:t>
        <a:bodyPr/>
        <a:lstStyle/>
        <a:p>
          <a:r>
            <a:rPr lang="en-US" dirty="0" smtClean="0"/>
            <a:t>Going back to serve the community</a:t>
          </a:r>
          <a:endParaRPr lang="en-US" dirty="0"/>
        </a:p>
      </dgm:t>
    </dgm:pt>
    <dgm:pt modelId="{FA945882-C5F5-7B43-B701-7B37084AABF6}" type="parTrans" cxnId="{59E17375-AC56-7943-8EDD-49BE1E6CD991}">
      <dgm:prSet/>
      <dgm:spPr/>
      <dgm:t>
        <a:bodyPr/>
        <a:lstStyle/>
        <a:p>
          <a:endParaRPr lang="en-US"/>
        </a:p>
      </dgm:t>
    </dgm:pt>
    <dgm:pt modelId="{4D1F6A5B-6A63-FC4C-A755-1AF7A08B7E2F}" type="sibTrans" cxnId="{59E17375-AC56-7943-8EDD-49BE1E6CD991}">
      <dgm:prSet/>
      <dgm:spPr/>
      <dgm:t>
        <a:bodyPr/>
        <a:lstStyle/>
        <a:p>
          <a:endParaRPr lang="en-US"/>
        </a:p>
      </dgm:t>
    </dgm:pt>
    <dgm:pt modelId="{4B770105-211B-8349-9122-AAF7DDC3DB31}">
      <dgm:prSet phldrT="[Text]" phldr="1"/>
      <dgm:spPr/>
      <dgm:t>
        <a:bodyPr/>
        <a:lstStyle/>
        <a:p>
          <a:endParaRPr lang="en-US"/>
        </a:p>
      </dgm:t>
    </dgm:pt>
    <dgm:pt modelId="{52E1CEE5-43B2-FC48-AF9A-52409063CE1E}" type="parTrans" cxnId="{F240AC0B-611B-3440-A30D-DBF67D73F659}">
      <dgm:prSet/>
      <dgm:spPr/>
      <dgm:t>
        <a:bodyPr/>
        <a:lstStyle/>
        <a:p>
          <a:endParaRPr lang="en-US"/>
        </a:p>
      </dgm:t>
    </dgm:pt>
    <dgm:pt modelId="{7A1F71E2-3095-2446-B4AB-63A30309D9B5}" type="sibTrans" cxnId="{F240AC0B-611B-3440-A30D-DBF67D73F659}">
      <dgm:prSet/>
      <dgm:spPr/>
      <dgm:t>
        <a:bodyPr/>
        <a:lstStyle/>
        <a:p>
          <a:endParaRPr lang="en-US"/>
        </a:p>
      </dgm:t>
    </dgm:pt>
    <dgm:pt modelId="{7155385D-43F8-9D48-BD6C-8C72EA5E28E4}">
      <dgm:prSet phldrT="[Text]"/>
      <dgm:spPr/>
      <dgm:t>
        <a:bodyPr/>
        <a:lstStyle/>
        <a:p>
          <a:r>
            <a:rPr lang="en-US" dirty="0" smtClean="0"/>
            <a:t>Aspiration to become a physician</a:t>
          </a:r>
          <a:endParaRPr lang="en-US" dirty="0"/>
        </a:p>
      </dgm:t>
    </dgm:pt>
    <dgm:pt modelId="{2B472214-2204-8E41-9B0B-75B3E8754058}" type="parTrans" cxnId="{ADA7DC52-1837-FE47-BDDE-E5AAA33AC4BE}">
      <dgm:prSet/>
      <dgm:spPr/>
    </dgm:pt>
    <dgm:pt modelId="{5B04468B-E8C1-D744-BA4A-9191056CBF84}" type="sibTrans" cxnId="{ADA7DC52-1837-FE47-BDDE-E5AAA33AC4BE}">
      <dgm:prSet/>
      <dgm:spPr/>
    </dgm:pt>
    <dgm:pt modelId="{19005765-F1D4-964F-BB0B-A3D200C0188B}">
      <dgm:prSet phldrT="[Text]"/>
      <dgm:spPr/>
      <dgm:t>
        <a:bodyPr/>
        <a:lstStyle/>
        <a:p>
          <a:r>
            <a:rPr lang="en-US" smtClean="0"/>
            <a:t>Continued involvement in a health-related field</a:t>
          </a:r>
          <a:endParaRPr lang="en-US" dirty="0"/>
        </a:p>
      </dgm:t>
    </dgm:pt>
    <dgm:pt modelId="{7F4F1B61-D069-6F47-86AF-D3D627849122}" type="parTrans" cxnId="{7EF9ED99-67B9-4E43-9AE4-3EA40F59AE8E}">
      <dgm:prSet/>
      <dgm:spPr/>
    </dgm:pt>
    <dgm:pt modelId="{5AFF0A88-97F5-894F-A80B-8C04B3B55241}" type="sibTrans" cxnId="{7EF9ED99-67B9-4E43-9AE4-3EA40F59AE8E}">
      <dgm:prSet/>
      <dgm:spPr/>
    </dgm:pt>
    <dgm:pt modelId="{8FA16687-6D36-8E48-AC9D-6CE7CD9ECF83}">
      <dgm:prSet/>
      <dgm:spPr/>
      <dgm:t>
        <a:bodyPr/>
        <a:lstStyle/>
        <a:p>
          <a:endParaRPr lang="en-US"/>
        </a:p>
      </dgm:t>
    </dgm:pt>
    <dgm:pt modelId="{50542B0A-D72F-EF4F-B70D-3CD8C22A4B73}" type="parTrans" cxnId="{3F133BDD-92A8-1C4B-9672-FBCF4FC66A8E}">
      <dgm:prSet/>
      <dgm:spPr/>
    </dgm:pt>
    <dgm:pt modelId="{DC950E60-2C74-1E4E-A3BD-51822C6BA770}" type="sibTrans" cxnId="{3F133BDD-92A8-1C4B-9672-FBCF4FC66A8E}">
      <dgm:prSet/>
      <dgm:spPr/>
    </dgm:pt>
    <dgm:pt modelId="{ED171194-B14C-804E-874C-22627507F992}" type="pres">
      <dgm:prSet presAssocID="{21C050B0-2282-3F43-854E-1247157B26EB}" presName="diagram" presStyleCnt="0">
        <dgm:presLayoutVars>
          <dgm:dir/>
          <dgm:resizeHandles val="exact"/>
        </dgm:presLayoutVars>
      </dgm:prSet>
      <dgm:spPr/>
    </dgm:pt>
    <dgm:pt modelId="{CD2FD203-3ECA-7940-83FC-B4E0E5B7190B}" type="pres">
      <dgm:prSet presAssocID="{FFA68F49-05CC-214A-A24C-49E5389D4614}" presName="node" presStyleLbl="node1" presStyleIdx="0" presStyleCnt="8">
        <dgm:presLayoutVars>
          <dgm:bulletEnabled val="1"/>
        </dgm:presLayoutVars>
      </dgm:prSet>
      <dgm:spPr/>
      <dgm:t>
        <a:bodyPr/>
        <a:lstStyle/>
        <a:p>
          <a:endParaRPr lang="en-US"/>
        </a:p>
      </dgm:t>
    </dgm:pt>
    <dgm:pt modelId="{B71FD40C-0599-5044-8523-6BAB6282EC05}" type="pres">
      <dgm:prSet presAssocID="{54D1E30E-569C-9A40-9AC5-037265B8D9A5}" presName="sibTrans" presStyleCnt="0"/>
      <dgm:spPr/>
    </dgm:pt>
    <dgm:pt modelId="{AC0AB004-61B3-5040-9D8A-C78DB1FDC2C3}" type="pres">
      <dgm:prSet presAssocID="{BE49B40B-1178-C44F-84CD-97D8755AD828}" presName="node" presStyleLbl="node1" presStyleIdx="1" presStyleCnt="8">
        <dgm:presLayoutVars>
          <dgm:bulletEnabled val="1"/>
        </dgm:presLayoutVars>
      </dgm:prSet>
      <dgm:spPr/>
      <dgm:t>
        <a:bodyPr/>
        <a:lstStyle/>
        <a:p>
          <a:endParaRPr lang="en-US"/>
        </a:p>
      </dgm:t>
    </dgm:pt>
    <dgm:pt modelId="{1EF98AFB-2D9D-064B-8361-DC79152AD62B}" type="pres">
      <dgm:prSet presAssocID="{32895979-1DD8-7346-89C7-E253735F90DE}" presName="sibTrans" presStyleCnt="0"/>
      <dgm:spPr/>
    </dgm:pt>
    <dgm:pt modelId="{BBB0E6FD-35CB-F843-9A7B-661996D54656}" type="pres">
      <dgm:prSet presAssocID="{9F004C8A-02DE-BF4E-A365-162690EEC6FC}" presName="node" presStyleLbl="node1" presStyleIdx="2" presStyleCnt="8">
        <dgm:presLayoutVars>
          <dgm:bulletEnabled val="1"/>
        </dgm:presLayoutVars>
      </dgm:prSet>
      <dgm:spPr/>
      <dgm:t>
        <a:bodyPr/>
        <a:lstStyle/>
        <a:p>
          <a:endParaRPr lang="en-US"/>
        </a:p>
      </dgm:t>
    </dgm:pt>
    <dgm:pt modelId="{6ABEC1F2-B21D-F741-8752-331D7707A646}" type="pres">
      <dgm:prSet presAssocID="{74C8D6C7-E81D-F240-9EF0-04BC8163FA00}" presName="sibTrans" presStyleCnt="0"/>
      <dgm:spPr/>
    </dgm:pt>
    <dgm:pt modelId="{32FC2641-2D51-D648-ACF2-C8A0115C268D}" type="pres">
      <dgm:prSet presAssocID="{7155385D-43F8-9D48-BD6C-8C72EA5E28E4}" presName="node" presStyleLbl="node1" presStyleIdx="3" presStyleCnt="8">
        <dgm:presLayoutVars>
          <dgm:bulletEnabled val="1"/>
        </dgm:presLayoutVars>
      </dgm:prSet>
      <dgm:spPr/>
    </dgm:pt>
    <dgm:pt modelId="{89DC1255-92E8-C54A-8E7F-E16041444136}" type="pres">
      <dgm:prSet presAssocID="{5B04468B-E8C1-D744-BA4A-9191056CBF84}" presName="sibTrans" presStyleCnt="0"/>
      <dgm:spPr/>
    </dgm:pt>
    <dgm:pt modelId="{14334A50-CC61-9A43-9505-7C11C5EB391C}" type="pres">
      <dgm:prSet presAssocID="{356C77D9-19E7-664C-AF0D-BA56907C5023}" presName="node" presStyleLbl="node1" presStyleIdx="4" presStyleCnt="8">
        <dgm:presLayoutVars>
          <dgm:bulletEnabled val="1"/>
        </dgm:presLayoutVars>
      </dgm:prSet>
      <dgm:spPr/>
    </dgm:pt>
    <dgm:pt modelId="{6A4E498E-8293-664F-974F-63A2934D2920}" type="pres">
      <dgm:prSet presAssocID="{4D1F6A5B-6A63-FC4C-A755-1AF7A08B7E2F}" presName="sibTrans" presStyleCnt="0"/>
      <dgm:spPr/>
    </dgm:pt>
    <dgm:pt modelId="{7F549403-E45C-2F48-BD24-575068A9AD0F}" type="pres">
      <dgm:prSet presAssocID="{19005765-F1D4-964F-BB0B-A3D200C0188B}" presName="node" presStyleLbl="node1" presStyleIdx="5" presStyleCnt="8">
        <dgm:presLayoutVars>
          <dgm:bulletEnabled val="1"/>
        </dgm:presLayoutVars>
      </dgm:prSet>
      <dgm:spPr/>
    </dgm:pt>
    <dgm:pt modelId="{039F609B-230A-664C-BF38-EAB3CA33D50E}" type="pres">
      <dgm:prSet presAssocID="{5AFF0A88-97F5-894F-A80B-8C04B3B55241}" presName="sibTrans" presStyleCnt="0"/>
      <dgm:spPr/>
    </dgm:pt>
    <dgm:pt modelId="{FE52F145-855E-D74E-8A21-D749F25B6795}" type="pres">
      <dgm:prSet presAssocID="{8FA16687-6D36-8E48-AC9D-6CE7CD9ECF83}" presName="node" presStyleLbl="node1" presStyleIdx="6" presStyleCnt="8" custFlipHor="1" custScaleX="764561" custScaleY="1338311">
        <dgm:presLayoutVars>
          <dgm:bulletEnabled val="1"/>
        </dgm:presLayoutVars>
      </dgm:prSet>
      <dgm:spPr/>
    </dgm:pt>
    <dgm:pt modelId="{0FAA8FB7-01D0-3042-A3B1-702251131ED8}" type="pres">
      <dgm:prSet presAssocID="{DC950E60-2C74-1E4E-A3BD-51822C6BA770}" presName="sibTrans" presStyleCnt="0"/>
      <dgm:spPr/>
    </dgm:pt>
    <dgm:pt modelId="{B91E229A-4785-204F-A3F8-95E13F063641}" type="pres">
      <dgm:prSet presAssocID="{4B770105-211B-8349-9122-AAF7DDC3DB31}" presName="node" presStyleLbl="node1" presStyleIdx="7" presStyleCnt="8">
        <dgm:presLayoutVars>
          <dgm:bulletEnabled val="1"/>
        </dgm:presLayoutVars>
      </dgm:prSet>
      <dgm:spPr/>
    </dgm:pt>
  </dgm:ptLst>
  <dgm:cxnLst>
    <dgm:cxn modelId="{7EF9ED99-67B9-4E43-9AE4-3EA40F59AE8E}" srcId="{21C050B0-2282-3F43-854E-1247157B26EB}" destId="{19005765-F1D4-964F-BB0B-A3D200C0188B}" srcOrd="5" destOrd="0" parTransId="{7F4F1B61-D069-6F47-86AF-D3D627849122}" sibTransId="{5AFF0A88-97F5-894F-A80B-8C04B3B55241}"/>
    <dgm:cxn modelId="{DE3378D9-F468-0B47-81DF-FFB56A1BFB4D}" srcId="{21C050B0-2282-3F43-854E-1247157B26EB}" destId="{9F004C8A-02DE-BF4E-A365-162690EEC6FC}" srcOrd="2" destOrd="0" parTransId="{0EBB7526-50A5-724E-AAD0-CD7AE788BAB5}" sibTransId="{74C8D6C7-E81D-F240-9EF0-04BC8163FA00}"/>
    <dgm:cxn modelId="{6E6F5FC2-83B6-864C-AC91-2601C7B8FDED}" type="presOf" srcId="{FFA68F49-05CC-214A-A24C-49E5389D4614}" destId="{CD2FD203-3ECA-7940-83FC-B4E0E5B7190B}" srcOrd="0" destOrd="0" presId="urn:microsoft.com/office/officeart/2005/8/layout/default"/>
    <dgm:cxn modelId="{4BE74B4E-CE11-204A-95F6-397BAB6323B1}" type="presOf" srcId="{9F004C8A-02DE-BF4E-A365-162690EEC6FC}" destId="{BBB0E6FD-35CB-F843-9A7B-661996D54656}" srcOrd="0" destOrd="0" presId="urn:microsoft.com/office/officeart/2005/8/layout/default"/>
    <dgm:cxn modelId="{F240AC0B-611B-3440-A30D-DBF67D73F659}" srcId="{21C050B0-2282-3F43-854E-1247157B26EB}" destId="{4B770105-211B-8349-9122-AAF7DDC3DB31}" srcOrd="7" destOrd="0" parTransId="{52E1CEE5-43B2-FC48-AF9A-52409063CE1E}" sibTransId="{7A1F71E2-3095-2446-B4AB-63A30309D9B5}"/>
    <dgm:cxn modelId="{188BD21C-B5AF-7249-A32A-27F7867DB2A5}" type="presOf" srcId="{4B770105-211B-8349-9122-AAF7DDC3DB31}" destId="{B91E229A-4785-204F-A3F8-95E13F063641}" srcOrd="0" destOrd="0" presId="urn:microsoft.com/office/officeart/2005/8/layout/default"/>
    <dgm:cxn modelId="{1D9FDECD-4CA6-2E4D-AFD9-251C8C4E6857}" type="presOf" srcId="{8FA16687-6D36-8E48-AC9D-6CE7CD9ECF83}" destId="{FE52F145-855E-D74E-8A21-D749F25B6795}" srcOrd="0" destOrd="0" presId="urn:microsoft.com/office/officeart/2005/8/layout/default"/>
    <dgm:cxn modelId="{68D46921-95A4-2C43-8A4C-3F37F8F909E1}" srcId="{21C050B0-2282-3F43-854E-1247157B26EB}" destId="{BE49B40B-1178-C44F-84CD-97D8755AD828}" srcOrd="1" destOrd="0" parTransId="{E83A80EB-E6E6-6547-A256-971BB86367E3}" sibTransId="{32895979-1DD8-7346-89C7-E253735F90DE}"/>
    <dgm:cxn modelId="{59E17375-AC56-7943-8EDD-49BE1E6CD991}" srcId="{21C050B0-2282-3F43-854E-1247157B26EB}" destId="{356C77D9-19E7-664C-AF0D-BA56907C5023}" srcOrd="4" destOrd="0" parTransId="{FA945882-C5F5-7B43-B701-7B37084AABF6}" sibTransId="{4D1F6A5B-6A63-FC4C-A755-1AF7A08B7E2F}"/>
    <dgm:cxn modelId="{7CD063A0-4ADA-5643-8BCB-58D21E2CBD56}" type="presOf" srcId="{19005765-F1D4-964F-BB0B-A3D200C0188B}" destId="{7F549403-E45C-2F48-BD24-575068A9AD0F}" srcOrd="0" destOrd="0" presId="urn:microsoft.com/office/officeart/2005/8/layout/default"/>
    <dgm:cxn modelId="{929CB961-1425-134A-8728-1DA8A71077E0}" type="presOf" srcId="{356C77D9-19E7-664C-AF0D-BA56907C5023}" destId="{14334A50-CC61-9A43-9505-7C11C5EB391C}" srcOrd="0" destOrd="0" presId="urn:microsoft.com/office/officeart/2005/8/layout/default"/>
    <dgm:cxn modelId="{3F133BDD-92A8-1C4B-9672-FBCF4FC66A8E}" srcId="{21C050B0-2282-3F43-854E-1247157B26EB}" destId="{8FA16687-6D36-8E48-AC9D-6CE7CD9ECF83}" srcOrd="6" destOrd="0" parTransId="{50542B0A-D72F-EF4F-B70D-3CD8C22A4B73}" sibTransId="{DC950E60-2C74-1E4E-A3BD-51822C6BA770}"/>
    <dgm:cxn modelId="{1ACE5568-135E-D849-A7DF-1E6270D3F0A1}" type="presOf" srcId="{21C050B0-2282-3F43-854E-1247157B26EB}" destId="{ED171194-B14C-804E-874C-22627507F992}" srcOrd="0" destOrd="0" presId="urn:microsoft.com/office/officeart/2005/8/layout/default"/>
    <dgm:cxn modelId="{C9D6E6B7-6F2D-364A-B613-768495ABB109}" srcId="{21C050B0-2282-3F43-854E-1247157B26EB}" destId="{FFA68F49-05CC-214A-A24C-49E5389D4614}" srcOrd="0" destOrd="0" parTransId="{239037B1-3940-7D43-8608-9DF4F69A75C8}" sibTransId="{54D1E30E-569C-9A40-9AC5-037265B8D9A5}"/>
    <dgm:cxn modelId="{EC3FE233-A891-0E40-9699-F76AAFBF1095}" type="presOf" srcId="{7155385D-43F8-9D48-BD6C-8C72EA5E28E4}" destId="{32FC2641-2D51-D648-ACF2-C8A0115C268D}" srcOrd="0" destOrd="0" presId="urn:microsoft.com/office/officeart/2005/8/layout/default"/>
    <dgm:cxn modelId="{ADA7DC52-1837-FE47-BDDE-E5AAA33AC4BE}" srcId="{21C050B0-2282-3F43-854E-1247157B26EB}" destId="{7155385D-43F8-9D48-BD6C-8C72EA5E28E4}" srcOrd="3" destOrd="0" parTransId="{2B472214-2204-8E41-9B0B-75B3E8754058}" sibTransId="{5B04468B-E8C1-D744-BA4A-9191056CBF84}"/>
    <dgm:cxn modelId="{BF638084-1D36-224A-B2D3-15F9CC3A67EB}" type="presOf" srcId="{BE49B40B-1178-C44F-84CD-97D8755AD828}" destId="{AC0AB004-61B3-5040-9D8A-C78DB1FDC2C3}" srcOrd="0" destOrd="0" presId="urn:microsoft.com/office/officeart/2005/8/layout/default"/>
    <dgm:cxn modelId="{B1A17D10-2691-8843-BF24-E3262D901C61}" type="presParOf" srcId="{ED171194-B14C-804E-874C-22627507F992}" destId="{CD2FD203-3ECA-7940-83FC-B4E0E5B7190B}" srcOrd="0" destOrd="0" presId="urn:microsoft.com/office/officeart/2005/8/layout/default"/>
    <dgm:cxn modelId="{03EC5F30-F4AF-494F-A2EA-5F872B330350}" type="presParOf" srcId="{ED171194-B14C-804E-874C-22627507F992}" destId="{B71FD40C-0599-5044-8523-6BAB6282EC05}" srcOrd="1" destOrd="0" presId="urn:microsoft.com/office/officeart/2005/8/layout/default"/>
    <dgm:cxn modelId="{E8E7FBC9-DC39-8E43-B206-2FB6B4EB5F79}" type="presParOf" srcId="{ED171194-B14C-804E-874C-22627507F992}" destId="{AC0AB004-61B3-5040-9D8A-C78DB1FDC2C3}" srcOrd="2" destOrd="0" presId="urn:microsoft.com/office/officeart/2005/8/layout/default"/>
    <dgm:cxn modelId="{C72DD1EB-EDED-BD4A-83C2-E9FCDFCC78F3}" type="presParOf" srcId="{ED171194-B14C-804E-874C-22627507F992}" destId="{1EF98AFB-2D9D-064B-8361-DC79152AD62B}" srcOrd="3" destOrd="0" presId="urn:microsoft.com/office/officeart/2005/8/layout/default"/>
    <dgm:cxn modelId="{A11F82E6-D8FE-FB40-8310-EA606FCF3014}" type="presParOf" srcId="{ED171194-B14C-804E-874C-22627507F992}" destId="{BBB0E6FD-35CB-F843-9A7B-661996D54656}" srcOrd="4" destOrd="0" presId="urn:microsoft.com/office/officeart/2005/8/layout/default"/>
    <dgm:cxn modelId="{292CFA77-506E-C041-8146-F513DF0A3DB0}" type="presParOf" srcId="{ED171194-B14C-804E-874C-22627507F992}" destId="{6ABEC1F2-B21D-F741-8752-331D7707A646}" srcOrd="5" destOrd="0" presId="urn:microsoft.com/office/officeart/2005/8/layout/default"/>
    <dgm:cxn modelId="{4FFC83BB-1ED4-474F-AB64-0AF5C852BC25}" type="presParOf" srcId="{ED171194-B14C-804E-874C-22627507F992}" destId="{32FC2641-2D51-D648-ACF2-C8A0115C268D}" srcOrd="6" destOrd="0" presId="urn:microsoft.com/office/officeart/2005/8/layout/default"/>
    <dgm:cxn modelId="{E1575256-DCE0-1245-B6C6-BB90961C5DA3}" type="presParOf" srcId="{ED171194-B14C-804E-874C-22627507F992}" destId="{89DC1255-92E8-C54A-8E7F-E16041444136}" srcOrd="7" destOrd="0" presId="urn:microsoft.com/office/officeart/2005/8/layout/default"/>
    <dgm:cxn modelId="{3B7F9085-2933-D84C-A5E1-266123E7F057}" type="presParOf" srcId="{ED171194-B14C-804E-874C-22627507F992}" destId="{14334A50-CC61-9A43-9505-7C11C5EB391C}" srcOrd="8" destOrd="0" presId="urn:microsoft.com/office/officeart/2005/8/layout/default"/>
    <dgm:cxn modelId="{13EC31F3-AA5F-374A-BEA3-F029C827FBAB}" type="presParOf" srcId="{ED171194-B14C-804E-874C-22627507F992}" destId="{6A4E498E-8293-664F-974F-63A2934D2920}" srcOrd="9" destOrd="0" presId="urn:microsoft.com/office/officeart/2005/8/layout/default"/>
    <dgm:cxn modelId="{90423185-C8CF-E943-8931-29721B599281}" type="presParOf" srcId="{ED171194-B14C-804E-874C-22627507F992}" destId="{7F549403-E45C-2F48-BD24-575068A9AD0F}" srcOrd="10" destOrd="0" presId="urn:microsoft.com/office/officeart/2005/8/layout/default"/>
    <dgm:cxn modelId="{F90F77E9-33F3-D443-9813-C47DAA330AC0}" type="presParOf" srcId="{ED171194-B14C-804E-874C-22627507F992}" destId="{039F609B-230A-664C-BF38-EAB3CA33D50E}" srcOrd="11" destOrd="0" presId="urn:microsoft.com/office/officeart/2005/8/layout/default"/>
    <dgm:cxn modelId="{DDE91F06-C8C5-F14A-A5AB-B7ECDB9EA8E5}" type="presParOf" srcId="{ED171194-B14C-804E-874C-22627507F992}" destId="{FE52F145-855E-D74E-8A21-D749F25B6795}" srcOrd="12" destOrd="0" presId="urn:microsoft.com/office/officeart/2005/8/layout/default"/>
    <dgm:cxn modelId="{BCF8856E-59B6-904B-A280-890A0427A9EA}" type="presParOf" srcId="{ED171194-B14C-804E-874C-22627507F992}" destId="{0FAA8FB7-01D0-3042-A3B1-702251131ED8}" srcOrd="13" destOrd="0" presId="urn:microsoft.com/office/officeart/2005/8/layout/default"/>
    <dgm:cxn modelId="{0831D99B-D1A1-9743-9DCF-51EE987318AA}" type="presParOf" srcId="{ED171194-B14C-804E-874C-22627507F992}" destId="{B91E229A-4785-204F-A3F8-95E13F063641}" srcOrd="1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03133C-5FD2-0F4F-9820-BBCA39EE5DF9}" type="doc">
      <dgm:prSet loTypeId="urn:microsoft.com/office/officeart/2005/8/layout/default" loCatId="" qsTypeId="urn:microsoft.com/office/officeart/2005/8/quickstyle/simple4" qsCatId="simple" csTypeId="urn:microsoft.com/office/officeart/2005/8/colors/accent1_2" csCatId="accent1" phldr="1"/>
      <dgm:spPr/>
      <dgm:t>
        <a:bodyPr/>
        <a:lstStyle/>
        <a:p>
          <a:endParaRPr lang="en-US"/>
        </a:p>
      </dgm:t>
    </dgm:pt>
    <dgm:pt modelId="{6A30AEBD-D3EF-A240-A136-3A147DB559AA}">
      <dgm:prSet phldrT="[Text]" phldr="1"/>
      <dgm:spPr/>
      <dgm:t>
        <a:bodyPr/>
        <a:lstStyle/>
        <a:p>
          <a:endParaRPr lang="en-US"/>
        </a:p>
      </dgm:t>
    </dgm:pt>
    <dgm:pt modelId="{82895DED-F5D5-B84A-9D6D-E5B954168AA9}" type="parTrans" cxnId="{BB8154B4-2718-2544-B86C-38CC371B9139}">
      <dgm:prSet/>
      <dgm:spPr/>
      <dgm:t>
        <a:bodyPr/>
        <a:lstStyle/>
        <a:p>
          <a:endParaRPr lang="en-US"/>
        </a:p>
      </dgm:t>
    </dgm:pt>
    <dgm:pt modelId="{B09D76A0-D5EF-C543-AD0C-0DB8E80A8952}" type="sibTrans" cxnId="{BB8154B4-2718-2544-B86C-38CC371B9139}">
      <dgm:prSet/>
      <dgm:spPr/>
      <dgm:t>
        <a:bodyPr/>
        <a:lstStyle/>
        <a:p>
          <a:endParaRPr lang="en-US"/>
        </a:p>
      </dgm:t>
    </dgm:pt>
    <dgm:pt modelId="{25E3923F-7723-9B44-AA05-BCC845992A8C}">
      <dgm:prSet phldrT="[Text]" phldr="1"/>
      <dgm:spPr/>
      <dgm:t>
        <a:bodyPr/>
        <a:lstStyle/>
        <a:p>
          <a:endParaRPr lang="en-US"/>
        </a:p>
      </dgm:t>
    </dgm:pt>
    <dgm:pt modelId="{F525DD45-A94A-5449-B1DB-6988CB870090}" type="parTrans" cxnId="{A0E17F77-D110-444A-A5C9-3AB0AA36051C}">
      <dgm:prSet/>
      <dgm:spPr/>
      <dgm:t>
        <a:bodyPr/>
        <a:lstStyle/>
        <a:p>
          <a:endParaRPr lang="en-US"/>
        </a:p>
      </dgm:t>
    </dgm:pt>
    <dgm:pt modelId="{5CF3325B-E4A9-FB47-A508-E386D66DF235}" type="sibTrans" cxnId="{A0E17F77-D110-444A-A5C9-3AB0AA36051C}">
      <dgm:prSet/>
      <dgm:spPr/>
      <dgm:t>
        <a:bodyPr/>
        <a:lstStyle/>
        <a:p>
          <a:endParaRPr lang="en-US"/>
        </a:p>
      </dgm:t>
    </dgm:pt>
    <dgm:pt modelId="{AC0A482A-8D82-7E48-AAA2-7EB32C2FF0EE}">
      <dgm:prSet phldrT="[Text]" phldr="1"/>
      <dgm:spPr/>
      <dgm:t>
        <a:bodyPr/>
        <a:lstStyle/>
        <a:p>
          <a:endParaRPr lang="en-US"/>
        </a:p>
      </dgm:t>
    </dgm:pt>
    <dgm:pt modelId="{FA7F6F88-8229-314E-A686-84C2FBDC9AEF}" type="parTrans" cxnId="{5125E548-921A-9346-B815-E3D65D29CA95}">
      <dgm:prSet/>
      <dgm:spPr/>
      <dgm:t>
        <a:bodyPr/>
        <a:lstStyle/>
        <a:p>
          <a:endParaRPr lang="en-US"/>
        </a:p>
      </dgm:t>
    </dgm:pt>
    <dgm:pt modelId="{A51AC0AD-7933-B549-8393-F7AB97394028}" type="sibTrans" cxnId="{5125E548-921A-9346-B815-E3D65D29CA95}">
      <dgm:prSet/>
      <dgm:spPr/>
      <dgm:t>
        <a:bodyPr/>
        <a:lstStyle/>
        <a:p>
          <a:endParaRPr lang="en-US"/>
        </a:p>
      </dgm:t>
    </dgm:pt>
    <dgm:pt modelId="{7B40B1D6-798F-374A-9C75-CB73FC16BBEE}">
      <dgm:prSet phldrT="[Text]" phldr="1"/>
      <dgm:spPr/>
      <dgm:t>
        <a:bodyPr/>
        <a:lstStyle/>
        <a:p>
          <a:endParaRPr lang="en-US"/>
        </a:p>
      </dgm:t>
    </dgm:pt>
    <dgm:pt modelId="{F2EDC5C5-3D8B-474C-85C4-DEC905FC9077}" type="parTrans" cxnId="{134FA00D-9074-E440-AD59-436A324915B5}">
      <dgm:prSet/>
      <dgm:spPr/>
      <dgm:t>
        <a:bodyPr/>
        <a:lstStyle/>
        <a:p>
          <a:endParaRPr lang="en-US"/>
        </a:p>
      </dgm:t>
    </dgm:pt>
    <dgm:pt modelId="{149F5B3A-828C-B245-A505-D061AD0369DC}" type="sibTrans" cxnId="{134FA00D-9074-E440-AD59-436A324915B5}">
      <dgm:prSet/>
      <dgm:spPr/>
      <dgm:t>
        <a:bodyPr/>
        <a:lstStyle/>
        <a:p>
          <a:endParaRPr lang="en-US"/>
        </a:p>
      </dgm:t>
    </dgm:pt>
    <dgm:pt modelId="{2056013A-6FE5-6149-8D5B-D80AE0FFA90E}">
      <dgm:prSet phldrT="[Text]" phldr="1"/>
      <dgm:spPr/>
      <dgm:t>
        <a:bodyPr/>
        <a:lstStyle/>
        <a:p>
          <a:endParaRPr lang="en-US"/>
        </a:p>
      </dgm:t>
    </dgm:pt>
    <dgm:pt modelId="{B4FA1980-AF2A-2B4B-B3EB-0E922918FFBC}" type="parTrans" cxnId="{0CD07447-2DAE-3241-870A-94F31575EABD}">
      <dgm:prSet/>
      <dgm:spPr/>
      <dgm:t>
        <a:bodyPr/>
        <a:lstStyle/>
        <a:p>
          <a:endParaRPr lang="en-US"/>
        </a:p>
      </dgm:t>
    </dgm:pt>
    <dgm:pt modelId="{3B3DC083-C8EE-DD42-869A-A0F33F24C7E1}" type="sibTrans" cxnId="{0CD07447-2DAE-3241-870A-94F31575EABD}">
      <dgm:prSet/>
      <dgm:spPr/>
      <dgm:t>
        <a:bodyPr/>
        <a:lstStyle/>
        <a:p>
          <a:endParaRPr lang="en-US"/>
        </a:p>
      </dgm:t>
    </dgm:pt>
    <dgm:pt modelId="{7B1A06FB-8033-5D40-8C8F-0FA934468E9E}" type="pres">
      <dgm:prSet presAssocID="{F503133C-5FD2-0F4F-9820-BBCA39EE5DF9}" presName="diagram" presStyleCnt="0">
        <dgm:presLayoutVars>
          <dgm:dir/>
          <dgm:resizeHandles val="exact"/>
        </dgm:presLayoutVars>
      </dgm:prSet>
      <dgm:spPr/>
    </dgm:pt>
    <dgm:pt modelId="{0778D8A7-91FA-6049-B7A0-DA0274FDC3B3}" type="pres">
      <dgm:prSet presAssocID="{6A30AEBD-D3EF-A240-A136-3A147DB559AA}" presName="node" presStyleLbl="node1" presStyleIdx="0" presStyleCnt="5" custScaleY="100556">
        <dgm:presLayoutVars>
          <dgm:bulletEnabled val="1"/>
        </dgm:presLayoutVars>
      </dgm:prSet>
      <dgm:spPr/>
    </dgm:pt>
    <dgm:pt modelId="{4D6B61D6-66A4-DA48-BC08-46945FFD5AAB}" type="pres">
      <dgm:prSet presAssocID="{B09D76A0-D5EF-C543-AD0C-0DB8E80A8952}" presName="sibTrans" presStyleCnt="0"/>
      <dgm:spPr/>
    </dgm:pt>
    <dgm:pt modelId="{F6E7AA7A-AEDA-6F4E-B419-471578BFCD1C}" type="pres">
      <dgm:prSet presAssocID="{25E3923F-7723-9B44-AA05-BCC845992A8C}" presName="node" presStyleLbl="node1" presStyleIdx="1" presStyleCnt="5">
        <dgm:presLayoutVars>
          <dgm:bulletEnabled val="1"/>
        </dgm:presLayoutVars>
      </dgm:prSet>
      <dgm:spPr/>
    </dgm:pt>
    <dgm:pt modelId="{7FE09369-1F3C-A449-BFFD-FAB2BC497F4C}" type="pres">
      <dgm:prSet presAssocID="{5CF3325B-E4A9-FB47-A508-E386D66DF235}" presName="sibTrans" presStyleCnt="0"/>
      <dgm:spPr/>
    </dgm:pt>
    <dgm:pt modelId="{16394D95-5E53-D247-B5F7-8F50D5FA32E1}" type="pres">
      <dgm:prSet presAssocID="{AC0A482A-8D82-7E48-AAA2-7EB32C2FF0EE}" presName="node" presStyleLbl="node1" presStyleIdx="2" presStyleCnt="5">
        <dgm:presLayoutVars>
          <dgm:bulletEnabled val="1"/>
        </dgm:presLayoutVars>
      </dgm:prSet>
      <dgm:spPr/>
    </dgm:pt>
    <dgm:pt modelId="{D90917A4-B6C0-654B-9D56-7D87EA6DDEF4}" type="pres">
      <dgm:prSet presAssocID="{A51AC0AD-7933-B549-8393-F7AB97394028}" presName="sibTrans" presStyleCnt="0"/>
      <dgm:spPr/>
    </dgm:pt>
    <dgm:pt modelId="{AAAB9ACA-896F-1D43-A8FD-40E08E41B628}" type="pres">
      <dgm:prSet presAssocID="{7B40B1D6-798F-374A-9C75-CB73FC16BBEE}" presName="node" presStyleLbl="node1" presStyleIdx="3" presStyleCnt="5">
        <dgm:presLayoutVars>
          <dgm:bulletEnabled val="1"/>
        </dgm:presLayoutVars>
      </dgm:prSet>
      <dgm:spPr/>
    </dgm:pt>
    <dgm:pt modelId="{9AFFDDAE-024B-8342-B1BD-3249DDC0FBAE}" type="pres">
      <dgm:prSet presAssocID="{149F5B3A-828C-B245-A505-D061AD0369DC}" presName="sibTrans" presStyleCnt="0"/>
      <dgm:spPr/>
    </dgm:pt>
    <dgm:pt modelId="{00068A81-8247-E741-AD62-67FD57753CCB}" type="pres">
      <dgm:prSet presAssocID="{2056013A-6FE5-6149-8D5B-D80AE0FFA90E}" presName="node" presStyleLbl="node1" presStyleIdx="4" presStyleCnt="5">
        <dgm:presLayoutVars>
          <dgm:bulletEnabled val="1"/>
        </dgm:presLayoutVars>
      </dgm:prSet>
      <dgm:spPr/>
    </dgm:pt>
  </dgm:ptLst>
  <dgm:cxnLst>
    <dgm:cxn modelId="{A0E17F77-D110-444A-A5C9-3AB0AA36051C}" srcId="{F503133C-5FD2-0F4F-9820-BBCA39EE5DF9}" destId="{25E3923F-7723-9B44-AA05-BCC845992A8C}" srcOrd="1" destOrd="0" parTransId="{F525DD45-A94A-5449-B1DB-6988CB870090}" sibTransId="{5CF3325B-E4A9-FB47-A508-E386D66DF235}"/>
    <dgm:cxn modelId="{FA795B42-DA41-F34E-88BB-0EEEDDDD0A5B}" type="presOf" srcId="{6A30AEBD-D3EF-A240-A136-3A147DB559AA}" destId="{0778D8A7-91FA-6049-B7A0-DA0274FDC3B3}" srcOrd="0" destOrd="0" presId="urn:microsoft.com/office/officeart/2005/8/layout/default"/>
    <dgm:cxn modelId="{228DB682-70FA-8D43-8A4F-755875D46052}" type="presOf" srcId="{25E3923F-7723-9B44-AA05-BCC845992A8C}" destId="{F6E7AA7A-AEDA-6F4E-B419-471578BFCD1C}" srcOrd="0" destOrd="0" presId="urn:microsoft.com/office/officeart/2005/8/layout/default"/>
    <dgm:cxn modelId="{0CD07447-2DAE-3241-870A-94F31575EABD}" srcId="{F503133C-5FD2-0F4F-9820-BBCA39EE5DF9}" destId="{2056013A-6FE5-6149-8D5B-D80AE0FFA90E}" srcOrd="4" destOrd="0" parTransId="{B4FA1980-AF2A-2B4B-B3EB-0E922918FFBC}" sibTransId="{3B3DC083-C8EE-DD42-869A-A0F33F24C7E1}"/>
    <dgm:cxn modelId="{5125E548-921A-9346-B815-E3D65D29CA95}" srcId="{F503133C-5FD2-0F4F-9820-BBCA39EE5DF9}" destId="{AC0A482A-8D82-7E48-AAA2-7EB32C2FF0EE}" srcOrd="2" destOrd="0" parTransId="{FA7F6F88-8229-314E-A686-84C2FBDC9AEF}" sibTransId="{A51AC0AD-7933-B549-8393-F7AB97394028}"/>
    <dgm:cxn modelId="{3B087D15-FB0B-7A4B-ACC1-33C0D2113496}" type="presOf" srcId="{F503133C-5FD2-0F4F-9820-BBCA39EE5DF9}" destId="{7B1A06FB-8033-5D40-8C8F-0FA934468E9E}" srcOrd="0" destOrd="0" presId="urn:microsoft.com/office/officeart/2005/8/layout/default"/>
    <dgm:cxn modelId="{BB8154B4-2718-2544-B86C-38CC371B9139}" srcId="{F503133C-5FD2-0F4F-9820-BBCA39EE5DF9}" destId="{6A30AEBD-D3EF-A240-A136-3A147DB559AA}" srcOrd="0" destOrd="0" parTransId="{82895DED-F5D5-B84A-9D6D-E5B954168AA9}" sibTransId="{B09D76A0-D5EF-C543-AD0C-0DB8E80A8952}"/>
    <dgm:cxn modelId="{134FA00D-9074-E440-AD59-436A324915B5}" srcId="{F503133C-5FD2-0F4F-9820-BBCA39EE5DF9}" destId="{7B40B1D6-798F-374A-9C75-CB73FC16BBEE}" srcOrd="3" destOrd="0" parTransId="{F2EDC5C5-3D8B-474C-85C4-DEC905FC9077}" sibTransId="{149F5B3A-828C-B245-A505-D061AD0369DC}"/>
    <dgm:cxn modelId="{E5AAE32E-FFEA-534B-8F1C-973AEDF7B18A}" type="presOf" srcId="{7B40B1D6-798F-374A-9C75-CB73FC16BBEE}" destId="{AAAB9ACA-896F-1D43-A8FD-40E08E41B628}" srcOrd="0" destOrd="0" presId="urn:microsoft.com/office/officeart/2005/8/layout/default"/>
    <dgm:cxn modelId="{73317A36-261B-6346-A423-906400688673}" type="presOf" srcId="{2056013A-6FE5-6149-8D5B-D80AE0FFA90E}" destId="{00068A81-8247-E741-AD62-67FD57753CCB}" srcOrd="0" destOrd="0" presId="urn:microsoft.com/office/officeart/2005/8/layout/default"/>
    <dgm:cxn modelId="{8EE00EDA-F2F5-F74D-92DB-3728E1DC011E}" type="presOf" srcId="{AC0A482A-8D82-7E48-AAA2-7EB32C2FF0EE}" destId="{16394D95-5E53-D247-B5F7-8F50D5FA32E1}" srcOrd="0" destOrd="0" presId="urn:microsoft.com/office/officeart/2005/8/layout/default"/>
    <dgm:cxn modelId="{8D3E59AA-3C25-E148-8877-DB881D2E06C9}" type="presParOf" srcId="{7B1A06FB-8033-5D40-8C8F-0FA934468E9E}" destId="{0778D8A7-91FA-6049-B7A0-DA0274FDC3B3}" srcOrd="0" destOrd="0" presId="urn:microsoft.com/office/officeart/2005/8/layout/default"/>
    <dgm:cxn modelId="{209F29AE-6E53-5D42-94F2-6098EAF1C32F}" type="presParOf" srcId="{7B1A06FB-8033-5D40-8C8F-0FA934468E9E}" destId="{4D6B61D6-66A4-DA48-BC08-46945FFD5AAB}" srcOrd="1" destOrd="0" presId="urn:microsoft.com/office/officeart/2005/8/layout/default"/>
    <dgm:cxn modelId="{78DD5A63-3EB6-7446-9B1B-87C1481AEB11}" type="presParOf" srcId="{7B1A06FB-8033-5D40-8C8F-0FA934468E9E}" destId="{F6E7AA7A-AEDA-6F4E-B419-471578BFCD1C}" srcOrd="2" destOrd="0" presId="urn:microsoft.com/office/officeart/2005/8/layout/default"/>
    <dgm:cxn modelId="{5A9E13EA-2A46-E841-B956-5FAFEFDC5136}" type="presParOf" srcId="{7B1A06FB-8033-5D40-8C8F-0FA934468E9E}" destId="{7FE09369-1F3C-A449-BFFD-FAB2BC497F4C}" srcOrd="3" destOrd="0" presId="urn:microsoft.com/office/officeart/2005/8/layout/default"/>
    <dgm:cxn modelId="{739B6277-BE05-1840-9827-7C6AA26053D7}" type="presParOf" srcId="{7B1A06FB-8033-5D40-8C8F-0FA934468E9E}" destId="{16394D95-5E53-D247-B5F7-8F50D5FA32E1}" srcOrd="4" destOrd="0" presId="urn:microsoft.com/office/officeart/2005/8/layout/default"/>
    <dgm:cxn modelId="{5CBD73AA-B00A-174A-9083-5CA1F952ADCD}" type="presParOf" srcId="{7B1A06FB-8033-5D40-8C8F-0FA934468E9E}" destId="{D90917A4-B6C0-654B-9D56-7D87EA6DDEF4}" srcOrd="5" destOrd="0" presId="urn:microsoft.com/office/officeart/2005/8/layout/default"/>
    <dgm:cxn modelId="{6C5ED51E-1EE4-5041-A9BB-87AA2742BF95}" type="presParOf" srcId="{7B1A06FB-8033-5D40-8C8F-0FA934468E9E}" destId="{AAAB9ACA-896F-1D43-A8FD-40E08E41B628}" srcOrd="6" destOrd="0" presId="urn:microsoft.com/office/officeart/2005/8/layout/default"/>
    <dgm:cxn modelId="{5F4081FF-5284-BD4F-8B6B-4E99E64A01C4}" type="presParOf" srcId="{7B1A06FB-8033-5D40-8C8F-0FA934468E9E}" destId="{9AFFDDAE-024B-8342-B1BD-3249DDC0FBAE}" srcOrd="7" destOrd="0" presId="urn:microsoft.com/office/officeart/2005/8/layout/default"/>
    <dgm:cxn modelId="{19CFCD8D-5BEF-4242-B3A9-A6FCE6C908A0}" type="presParOf" srcId="{7B1A06FB-8033-5D40-8C8F-0FA934468E9E}" destId="{00068A81-8247-E741-AD62-67FD57753CCB}" srcOrd="8" destOrd="0" presId="urn:microsoft.com/office/officeart/2005/8/layout/default"/>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25B2FA-81A6-144F-8DEC-98C9D899B79C}" type="doc">
      <dgm:prSet loTypeId="urn:microsoft.com/office/officeart/2005/8/layout/default" loCatId="" qsTypeId="urn:microsoft.com/office/officeart/2005/8/quickstyle/simple4" qsCatId="simple" csTypeId="urn:microsoft.com/office/officeart/2005/8/colors/accent3_3" csCatId="accent3" phldr="1"/>
      <dgm:spPr/>
      <dgm:t>
        <a:bodyPr/>
        <a:lstStyle/>
        <a:p>
          <a:endParaRPr lang="en-US"/>
        </a:p>
      </dgm:t>
    </dgm:pt>
    <dgm:pt modelId="{A2F27330-D1FA-DB4B-8740-DEDF27EC6405}">
      <dgm:prSet phldrT="[Text]"/>
      <dgm:spPr/>
      <dgm:t>
        <a:bodyPr/>
        <a:lstStyle/>
        <a:p>
          <a:r>
            <a:rPr lang="en-US" dirty="0" smtClean="0"/>
            <a:t>Academic success and MCAT success</a:t>
          </a:r>
          <a:endParaRPr lang="en-US" dirty="0"/>
        </a:p>
      </dgm:t>
    </dgm:pt>
    <dgm:pt modelId="{4245C67C-432E-0447-98B6-578922D9753B}" type="parTrans" cxnId="{7B09D4CD-4519-F941-9601-F0E36EC2CD90}">
      <dgm:prSet/>
      <dgm:spPr/>
      <dgm:t>
        <a:bodyPr/>
        <a:lstStyle/>
        <a:p>
          <a:endParaRPr lang="en-US"/>
        </a:p>
      </dgm:t>
    </dgm:pt>
    <dgm:pt modelId="{028DF229-535B-AC43-A1D1-95B04F82F3C3}" type="sibTrans" cxnId="{7B09D4CD-4519-F941-9601-F0E36EC2CD90}">
      <dgm:prSet/>
      <dgm:spPr/>
      <dgm:t>
        <a:bodyPr/>
        <a:lstStyle/>
        <a:p>
          <a:endParaRPr lang="en-US"/>
        </a:p>
      </dgm:t>
    </dgm:pt>
    <dgm:pt modelId="{B2C32B80-49D4-5C4A-84E4-F1E75ECE3B8B}">
      <dgm:prSet phldrT="[Text]"/>
      <dgm:spPr/>
      <dgm:t>
        <a:bodyPr/>
        <a:lstStyle/>
        <a:p>
          <a:r>
            <a:rPr lang="en-US" dirty="0" smtClean="0"/>
            <a:t>Underutilization of counseling services</a:t>
          </a:r>
          <a:endParaRPr lang="en-US" dirty="0"/>
        </a:p>
      </dgm:t>
    </dgm:pt>
    <dgm:pt modelId="{56D8C85B-916F-5848-B4A3-5BBC67288CE3}" type="parTrans" cxnId="{09BA3EBC-9225-BC4A-AF4A-C92C150DD9F7}">
      <dgm:prSet/>
      <dgm:spPr/>
      <dgm:t>
        <a:bodyPr/>
        <a:lstStyle/>
        <a:p>
          <a:endParaRPr lang="en-US"/>
        </a:p>
      </dgm:t>
    </dgm:pt>
    <dgm:pt modelId="{0FC36989-98E1-D24F-B5FA-E26A6B1F19EB}" type="sibTrans" cxnId="{09BA3EBC-9225-BC4A-AF4A-C92C150DD9F7}">
      <dgm:prSet/>
      <dgm:spPr/>
      <dgm:t>
        <a:bodyPr/>
        <a:lstStyle/>
        <a:p>
          <a:endParaRPr lang="en-US"/>
        </a:p>
      </dgm:t>
    </dgm:pt>
    <dgm:pt modelId="{4DD161C4-B0C5-2D43-8973-A22FE2E2CB85}">
      <dgm:prSet phldrT="[Text]"/>
      <dgm:spPr/>
      <dgm:t>
        <a:bodyPr/>
        <a:lstStyle/>
        <a:p>
          <a:r>
            <a:rPr lang="en-US" dirty="0" smtClean="0"/>
            <a:t>Increased self-confidence in current career</a:t>
          </a:r>
          <a:endParaRPr lang="en-US" dirty="0"/>
        </a:p>
      </dgm:t>
    </dgm:pt>
    <dgm:pt modelId="{A6A9505A-CF14-8D48-8BA1-DD375405C7A5}" type="parTrans" cxnId="{AE735142-ADFD-E448-936E-9898730D34F4}">
      <dgm:prSet/>
      <dgm:spPr/>
      <dgm:t>
        <a:bodyPr/>
        <a:lstStyle/>
        <a:p>
          <a:endParaRPr lang="en-US"/>
        </a:p>
      </dgm:t>
    </dgm:pt>
    <dgm:pt modelId="{6F5A556D-AF0E-2F40-858E-477EDDBFFCBE}" type="sibTrans" cxnId="{AE735142-ADFD-E448-936E-9898730D34F4}">
      <dgm:prSet/>
      <dgm:spPr/>
      <dgm:t>
        <a:bodyPr/>
        <a:lstStyle/>
        <a:p>
          <a:endParaRPr lang="en-US"/>
        </a:p>
      </dgm:t>
    </dgm:pt>
    <dgm:pt modelId="{4450458E-36AD-8F49-8C61-AB0A2954F6F6}">
      <dgm:prSet phldrT="[Text]"/>
      <dgm:spPr/>
      <dgm:t>
        <a:bodyPr/>
        <a:lstStyle/>
        <a:p>
          <a:r>
            <a:rPr lang="en-US" dirty="0" smtClean="0"/>
            <a:t>Aspiration to become a physician</a:t>
          </a:r>
          <a:endParaRPr lang="en-US" dirty="0"/>
        </a:p>
      </dgm:t>
    </dgm:pt>
    <dgm:pt modelId="{708ADA9D-7EA2-8648-9152-1F7D20A07616}" type="parTrans" cxnId="{9CE14820-8C81-A248-ACC7-3FA9ED5CFFAC}">
      <dgm:prSet/>
      <dgm:spPr/>
      <dgm:t>
        <a:bodyPr/>
        <a:lstStyle/>
        <a:p>
          <a:endParaRPr lang="en-US"/>
        </a:p>
      </dgm:t>
    </dgm:pt>
    <dgm:pt modelId="{292CC8FA-3A54-274C-B73E-BF20FF58C376}" type="sibTrans" cxnId="{9CE14820-8C81-A248-ACC7-3FA9ED5CFFAC}">
      <dgm:prSet/>
      <dgm:spPr/>
      <dgm:t>
        <a:bodyPr/>
        <a:lstStyle/>
        <a:p>
          <a:endParaRPr lang="en-US"/>
        </a:p>
      </dgm:t>
    </dgm:pt>
    <dgm:pt modelId="{0A230CA1-1611-424F-88CD-F7EEBB45D71E}">
      <dgm:prSet phldrT="[Text]" phldr="1"/>
      <dgm:spPr/>
      <dgm:t>
        <a:bodyPr/>
        <a:lstStyle/>
        <a:p>
          <a:endParaRPr lang="en-US"/>
        </a:p>
      </dgm:t>
    </dgm:pt>
    <dgm:pt modelId="{38E28FFB-EA52-2D44-9DD3-E3AA510BC2BB}" type="parTrans" cxnId="{F9D956FA-6F3B-5F4B-AF70-0735062B4B36}">
      <dgm:prSet/>
      <dgm:spPr/>
      <dgm:t>
        <a:bodyPr/>
        <a:lstStyle/>
        <a:p>
          <a:endParaRPr lang="en-US"/>
        </a:p>
      </dgm:t>
    </dgm:pt>
    <dgm:pt modelId="{5DF4CB64-C6A2-2840-80D4-CA3ED7DC3082}" type="sibTrans" cxnId="{F9D956FA-6F3B-5F4B-AF70-0735062B4B36}">
      <dgm:prSet/>
      <dgm:spPr/>
      <dgm:t>
        <a:bodyPr/>
        <a:lstStyle/>
        <a:p>
          <a:endParaRPr lang="en-US"/>
        </a:p>
      </dgm:t>
    </dgm:pt>
    <dgm:pt modelId="{DDF81FC1-40A1-D64E-B27B-6E10D170E7A2}">
      <dgm:prSet phldrT="[Text]"/>
      <dgm:spPr/>
      <dgm:t>
        <a:bodyPr/>
        <a:lstStyle/>
        <a:p>
          <a:r>
            <a:rPr lang="en-US" dirty="0" smtClean="0"/>
            <a:t>Going back to serve the community</a:t>
          </a:r>
          <a:endParaRPr lang="en-US" dirty="0"/>
        </a:p>
      </dgm:t>
    </dgm:pt>
    <dgm:pt modelId="{C54A8030-9364-2A4B-8B02-F59B81CBAC89}" type="parTrans" cxnId="{91B18813-9EBE-7047-A7FB-5C5ECF0A04F0}">
      <dgm:prSet/>
      <dgm:spPr/>
    </dgm:pt>
    <dgm:pt modelId="{E6C42D0E-AF45-8B46-B2CF-23E7F1A46724}" type="sibTrans" cxnId="{91B18813-9EBE-7047-A7FB-5C5ECF0A04F0}">
      <dgm:prSet/>
      <dgm:spPr/>
    </dgm:pt>
    <dgm:pt modelId="{1CD16044-E3C0-2842-81F6-45EEAC2EFB65}">
      <dgm:prSet phldrT="[Text]"/>
      <dgm:spPr/>
      <dgm:t>
        <a:bodyPr/>
        <a:lstStyle/>
        <a:p>
          <a:r>
            <a:rPr lang="en-US" smtClean="0"/>
            <a:t>Continued involvement in a health-related field</a:t>
          </a:r>
          <a:endParaRPr lang="en-US"/>
        </a:p>
      </dgm:t>
    </dgm:pt>
    <dgm:pt modelId="{CF55F1BB-6CB7-9F4C-B00D-4AEC8440A810}" type="parTrans" cxnId="{CB58F11B-009F-C34D-9851-4333D65CA3D0}">
      <dgm:prSet/>
      <dgm:spPr/>
    </dgm:pt>
    <dgm:pt modelId="{B7C85A50-9FF2-DA4E-A71E-558C51364C64}" type="sibTrans" cxnId="{CB58F11B-009F-C34D-9851-4333D65CA3D0}">
      <dgm:prSet/>
      <dgm:spPr/>
    </dgm:pt>
    <dgm:pt modelId="{6D349E02-E5F9-594D-B9CE-13F4969E23BB}" type="pres">
      <dgm:prSet presAssocID="{5C25B2FA-81A6-144F-8DEC-98C9D899B79C}" presName="diagram" presStyleCnt="0">
        <dgm:presLayoutVars>
          <dgm:dir/>
          <dgm:resizeHandles val="exact"/>
        </dgm:presLayoutVars>
      </dgm:prSet>
      <dgm:spPr/>
    </dgm:pt>
    <dgm:pt modelId="{93517DD7-4AB1-E748-9BFD-8472BC4F05D8}" type="pres">
      <dgm:prSet presAssocID="{A2F27330-D1FA-DB4B-8740-DEDF27EC6405}" presName="node" presStyleLbl="node1" presStyleIdx="0" presStyleCnt="7">
        <dgm:presLayoutVars>
          <dgm:bulletEnabled val="1"/>
        </dgm:presLayoutVars>
      </dgm:prSet>
      <dgm:spPr/>
      <dgm:t>
        <a:bodyPr/>
        <a:lstStyle/>
        <a:p>
          <a:endParaRPr lang="en-US"/>
        </a:p>
      </dgm:t>
    </dgm:pt>
    <dgm:pt modelId="{D03F6AC9-6D44-1F47-BE94-AF2B7B0AF855}" type="pres">
      <dgm:prSet presAssocID="{028DF229-535B-AC43-A1D1-95B04F82F3C3}" presName="sibTrans" presStyleCnt="0"/>
      <dgm:spPr/>
    </dgm:pt>
    <dgm:pt modelId="{ED88282B-E3DC-EB43-9E75-5E0A6CF1C07F}" type="pres">
      <dgm:prSet presAssocID="{B2C32B80-49D4-5C4A-84E4-F1E75ECE3B8B}" presName="node" presStyleLbl="node1" presStyleIdx="1" presStyleCnt="7">
        <dgm:presLayoutVars>
          <dgm:bulletEnabled val="1"/>
        </dgm:presLayoutVars>
      </dgm:prSet>
      <dgm:spPr/>
    </dgm:pt>
    <dgm:pt modelId="{72831DCF-DF12-2544-831A-D5A69FF00904}" type="pres">
      <dgm:prSet presAssocID="{0FC36989-98E1-D24F-B5FA-E26A6B1F19EB}" presName="sibTrans" presStyleCnt="0"/>
      <dgm:spPr/>
    </dgm:pt>
    <dgm:pt modelId="{29F4D386-4DD7-9E4F-8397-845045B36B9E}" type="pres">
      <dgm:prSet presAssocID="{4DD161C4-B0C5-2D43-8973-A22FE2E2CB85}" presName="node" presStyleLbl="node1" presStyleIdx="2" presStyleCnt="7">
        <dgm:presLayoutVars>
          <dgm:bulletEnabled val="1"/>
        </dgm:presLayoutVars>
      </dgm:prSet>
      <dgm:spPr/>
    </dgm:pt>
    <dgm:pt modelId="{5CE4FB76-FC0C-314F-A746-963257060A7D}" type="pres">
      <dgm:prSet presAssocID="{6F5A556D-AF0E-2F40-858E-477EDDBFFCBE}" presName="sibTrans" presStyleCnt="0"/>
      <dgm:spPr/>
    </dgm:pt>
    <dgm:pt modelId="{6B044C29-39D6-3C4C-8578-4D16663DC27B}" type="pres">
      <dgm:prSet presAssocID="{4450458E-36AD-8F49-8C61-AB0A2954F6F6}" presName="node" presStyleLbl="node1" presStyleIdx="3" presStyleCnt="7">
        <dgm:presLayoutVars>
          <dgm:bulletEnabled val="1"/>
        </dgm:presLayoutVars>
      </dgm:prSet>
      <dgm:spPr/>
      <dgm:t>
        <a:bodyPr/>
        <a:lstStyle/>
        <a:p>
          <a:endParaRPr lang="en-US"/>
        </a:p>
      </dgm:t>
    </dgm:pt>
    <dgm:pt modelId="{EE7538C3-7DA3-4B45-B8B3-5DB9EF3DC9AB}" type="pres">
      <dgm:prSet presAssocID="{292CC8FA-3A54-274C-B73E-BF20FF58C376}" presName="sibTrans" presStyleCnt="0"/>
      <dgm:spPr/>
    </dgm:pt>
    <dgm:pt modelId="{540128A9-D8FF-194B-B50B-31C96278FE70}" type="pres">
      <dgm:prSet presAssocID="{DDF81FC1-40A1-D64E-B27B-6E10D170E7A2}" presName="node" presStyleLbl="node1" presStyleIdx="4" presStyleCnt="7">
        <dgm:presLayoutVars>
          <dgm:bulletEnabled val="1"/>
        </dgm:presLayoutVars>
      </dgm:prSet>
      <dgm:spPr/>
      <dgm:t>
        <a:bodyPr/>
        <a:lstStyle/>
        <a:p>
          <a:endParaRPr lang="en-US"/>
        </a:p>
      </dgm:t>
    </dgm:pt>
    <dgm:pt modelId="{F5E08BFA-A65A-E842-B9F6-35D77FE48DB6}" type="pres">
      <dgm:prSet presAssocID="{E6C42D0E-AF45-8B46-B2CF-23E7F1A46724}" presName="sibTrans" presStyleCnt="0"/>
      <dgm:spPr/>
    </dgm:pt>
    <dgm:pt modelId="{F6692C8C-858E-1740-B91F-04213494A055}" type="pres">
      <dgm:prSet presAssocID="{1CD16044-E3C0-2842-81F6-45EEAC2EFB65}" presName="node" presStyleLbl="node1" presStyleIdx="5" presStyleCnt="7">
        <dgm:presLayoutVars>
          <dgm:bulletEnabled val="1"/>
        </dgm:presLayoutVars>
      </dgm:prSet>
      <dgm:spPr/>
      <dgm:t>
        <a:bodyPr/>
        <a:lstStyle/>
        <a:p>
          <a:endParaRPr lang="en-US"/>
        </a:p>
      </dgm:t>
    </dgm:pt>
    <dgm:pt modelId="{D9B8F574-D88D-0641-B324-E0CF2AEB530F}" type="pres">
      <dgm:prSet presAssocID="{B7C85A50-9FF2-DA4E-A71E-558C51364C64}" presName="sibTrans" presStyleCnt="0"/>
      <dgm:spPr/>
    </dgm:pt>
    <dgm:pt modelId="{7789B4F6-5FE7-D24F-9642-60194D262FC7}" type="pres">
      <dgm:prSet presAssocID="{0A230CA1-1611-424F-88CD-F7EEBB45D71E}" presName="node" presStyleLbl="node1" presStyleIdx="6" presStyleCnt="7">
        <dgm:presLayoutVars>
          <dgm:bulletEnabled val="1"/>
        </dgm:presLayoutVars>
      </dgm:prSet>
      <dgm:spPr/>
    </dgm:pt>
  </dgm:ptLst>
  <dgm:cxnLst>
    <dgm:cxn modelId="{0F78C3F7-5E8E-A64C-8BD6-045523325C69}" type="presOf" srcId="{B2C32B80-49D4-5C4A-84E4-F1E75ECE3B8B}" destId="{ED88282B-E3DC-EB43-9E75-5E0A6CF1C07F}" srcOrd="0" destOrd="0" presId="urn:microsoft.com/office/officeart/2005/8/layout/default"/>
    <dgm:cxn modelId="{32DB0EC8-0E86-5943-9630-AACBD9AA072F}" type="presOf" srcId="{DDF81FC1-40A1-D64E-B27B-6E10D170E7A2}" destId="{540128A9-D8FF-194B-B50B-31C96278FE70}" srcOrd="0" destOrd="0" presId="urn:microsoft.com/office/officeart/2005/8/layout/default"/>
    <dgm:cxn modelId="{AE735142-ADFD-E448-936E-9898730D34F4}" srcId="{5C25B2FA-81A6-144F-8DEC-98C9D899B79C}" destId="{4DD161C4-B0C5-2D43-8973-A22FE2E2CB85}" srcOrd="2" destOrd="0" parTransId="{A6A9505A-CF14-8D48-8BA1-DD375405C7A5}" sibTransId="{6F5A556D-AF0E-2F40-858E-477EDDBFFCBE}"/>
    <dgm:cxn modelId="{09BA3EBC-9225-BC4A-AF4A-C92C150DD9F7}" srcId="{5C25B2FA-81A6-144F-8DEC-98C9D899B79C}" destId="{B2C32B80-49D4-5C4A-84E4-F1E75ECE3B8B}" srcOrd="1" destOrd="0" parTransId="{56D8C85B-916F-5848-B4A3-5BBC67288CE3}" sibTransId="{0FC36989-98E1-D24F-B5FA-E26A6B1F19EB}"/>
    <dgm:cxn modelId="{9CE14820-8C81-A248-ACC7-3FA9ED5CFFAC}" srcId="{5C25B2FA-81A6-144F-8DEC-98C9D899B79C}" destId="{4450458E-36AD-8F49-8C61-AB0A2954F6F6}" srcOrd="3" destOrd="0" parTransId="{708ADA9D-7EA2-8648-9152-1F7D20A07616}" sibTransId="{292CC8FA-3A54-274C-B73E-BF20FF58C376}"/>
    <dgm:cxn modelId="{1C489C33-A7E2-2945-B75F-4D408DA22A7A}" type="presOf" srcId="{A2F27330-D1FA-DB4B-8740-DEDF27EC6405}" destId="{93517DD7-4AB1-E748-9BFD-8472BC4F05D8}" srcOrd="0" destOrd="0" presId="urn:microsoft.com/office/officeart/2005/8/layout/default"/>
    <dgm:cxn modelId="{9CB69746-09E2-4141-99F9-3D6F9D9BDD6A}" type="presOf" srcId="{0A230CA1-1611-424F-88CD-F7EEBB45D71E}" destId="{7789B4F6-5FE7-D24F-9642-60194D262FC7}" srcOrd="0" destOrd="0" presId="urn:microsoft.com/office/officeart/2005/8/layout/default"/>
    <dgm:cxn modelId="{91B18813-9EBE-7047-A7FB-5C5ECF0A04F0}" srcId="{5C25B2FA-81A6-144F-8DEC-98C9D899B79C}" destId="{DDF81FC1-40A1-D64E-B27B-6E10D170E7A2}" srcOrd="4" destOrd="0" parTransId="{C54A8030-9364-2A4B-8B02-F59B81CBAC89}" sibTransId="{E6C42D0E-AF45-8B46-B2CF-23E7F1A46724}"/>
    <dgm:cxn modelId="{F9D956FA-6F3B-5F4B-AF70-0735062B4B36}" srcId="{5C25B2FA-81A6-144F-8DEC-98C9D899B79C}" destId="{0A230CA1-1611-424F-88CD-F7EEBB45D71E}" srcOrd="6" destOrd="0" parTransId="{38E28FFB-EA52-2D44-9DD3-E3AA510BC2BB}" sibTransId="{5DF4CB64-C6A2-2840-80D4-CA3ED7DC3082}"/>
    <dgm:cxn modelId="{AF881772-DB50-6242-A6C8-397C06D75BE8}" type="presOf" srcId="{4DD161C4-B0C5-2D43-8973-A22FE2E2CB85}" destId="{29F4D386-4DD7-9E4F-8397-845045B36B9E}" srcOrd="0" destOrd="0" presId="urn:microsoft.com/office/officeart/2005/8/layout/default"/>
    <dgm:cxn modelId="{AA9359CF-7A87-FA4D-A0F8-CBDBBF30581C}" type="presOf" srcId="{5C25B2FA-81A6-144F-8DEC-98C9D899B79C}" destId="{6D349E02-E5F9-594D-B9CE-13F4969E23BB}" srcOrd="0" destOrd="0" presId="urn:microsoft.com/office/officeart/2005/8/layout/default"/>
    <dgm:cxn modelId="{7744581B-284D-0143-AD02-5E5860A98B41}" type="presOf" srcId="{4450458E-36AD-8F49-8C61-AB0A2954F6F6}" destId="{6B044C29-39D6-3C4C-8578-4D16663DC27B}" srcOrd="0" destOrd="0" presId="urn:microsoft.com/office/officeart/2005/8/layout/default"/>
    <dgm:cxn modelId="{CB58F11B-009F-C34D-9851-4333D65CA3D0}" srcId="{5C25B2FA-81A6-144F-8DEC-98C9D899B79C}" destId="{1CD16044-E3C0-2842-81F6-45EEAC2EFB65}" srcOrd="5" destOrd="0" parTransId="{CF55F1BB-6CB7-9F4C-B00D-4AEC8440A810}" sibTransId="{B7C85A50-9FF2-DA4E-A71E-558C51364C64}"/>
    <dgm:cxn modelId="{7B09D4CD-4519-F941-9601-F0E36EC2CD90}" srcId="{5C25B2FA-81A6-144F-8DEC-98C9D899B79C}" destId="{A2F27330-D1FA-DB4B-8740-DEDF27EC6405}" srcOrd="0" destOrd="0" parTransId="{4245C67C-432E-0447-98B6-578922D9753B}" sibTransId="{028DF229-535B-AC43-A1D1-95B04F82F3C3}"/>
    <dgm:cxn modelId="{D367B72D-D252-D044-BF5D-A686F99C2647}" type="presOf" srcId="{1CD16044-E3C0-2842-81F6-45EEAC2EFB65}" destId="{F6692C8C-858E-1740-B91F-04213494A055}" srcOrd="0" destOrd="0" presId="urn:microsoft.com/office/officeart/2005/8/layout/default"/>
    <dgm:cxn modelId="{4A03C076-1253-7B4B-87C2-B41BB751F4B2}" type="presParOf" srcId="{6D349E02-E5F9-594D-B9CE-13F4969E23BB}" destId="{93517DD7-4AB1-E748-9BFD-8472BC4F05D8}" srcOrd="0" destOrd="0" presId="urn:microsoft.com/office/officeart/2005/8/layout/default"/>
    <dgm:cxn modelId="{96599871-E8FC-864E-8FE1-1F22B142C2E5}" type="presParOf" srcId="{6D349E02-E5F9-594D-B9CE-13F4969E23BB}" destId="{D03F6AC9-6D44-1F47-BE94-AF2B7B0AF855}" srcOrd="1" destOrd="0" presId="urn:microsoft.com/office/officeart/2005/8/layout/default"/>
    <dgm:cxn modelId="{27685B56-481A-564D-988D-AEE5C83FDF5F}" type="presParOf" srcId="{6D349E02-E5F9-594D-B9CE-13F4969E23BB}" destId="{ED88282B-E3DC-EB43-9E75-5E0A6CF1C07F}" srcOrd="2" destOrd="0" presId="urn:microsoft.com/office/officeart/2005/8/layout/default"/>
    <dgm:cxn modelId="{01FD685F-E9F6-3943-BFC9-A54A7C939757}" type="presParOf" srcId="{6D349E02-E5F9-594D-B9CE-13F4969E23BB}" destId="{72831DCF-DF12-2544-831A-D5A69FF00904}" srcOrd="3" destOrd="0" presId="urn:microsoft.com/office/officeart/2005/8/layout/default"/>
    <dgm:cxn modelId="{4304463C-65EB-064E-A9D3-FE8EFC1247AF}" type="presParOf" srcId="{6D349E02-E5F9-594D-B9CE-13F4969E23BB}" destId="{29F4D386-4DD7-9E4F-8397-845045B36B9E}" srcOrd="4" destOrd="0" presId="urn:microsoft.com/office/officeart/2005/8/layout/default"/>
    <dgm:cxn modelId="{15547E8F-1C67-AC47-A36F-D080B5652A21}" type="presParOf" srcId="{6D349E02-E5F9-594D-B9CE-13F4969E23BB}" destId="{5CE4FB76-FC0C-314F-A746-963257060A7D}" srcOrd="5" destOrd="0" presId="urn:microsoft.com/office/officeart/2005/8/layout/default"/>
    <dgm:cxn modelId="{CDD32E46-FAAE-054B-A8B0-EC943F278621}" type="presParOf" srcId="{6D349E02-E5F9-594D-B9CE-13F4969E23BB}" destId="{6B044C29-39D6-3C4C-8578-4D16663DC27B}" srcOrd="6" destOrd="0" presId="urn:microsoft.com/office/officeart/2005/8/layout/default"/>
    <dgm:cxn modelId="{11D3C229-2530-CE43-919C-82895B5FA689}" type="presParOf" srcId="{6D349E02-E5F9-594D-B9CE-13F4969E23BB}" destId="{EE7538C3-7DA3-4B45-B8B3-5DB9EF3DC9AB}" srcOrd="7" destOrd="0" presId="urn:microsoft.com/office/officeart/2005/8/layout/default"/>
    <dgm:cxn modelId="{8D630062-025F-484A-B2D9-FB1EA1842A75}" type="presParOf" srcId="{6D349E02-E5F9-594D-B9CE-13F4969E23BB}" destId="{540128A9-D8FF-194B-B50B-31C96278FE70}" srcOrd="8" destOrd="0" presId="urn:microsoft.com/office/officeart/2005/8/layout/default"/>
    <dgm:cxn modelId="{9FE42DCD-4531-824C-B47E-6AA9F17F555E}" type="presParOf" srcId="{6D349E02-E5F9-594D-B9CE-13F4969E23BB}" destId="{F5E08BFA-A65A-E842-B9F6-35D77FE48DB6}" srcOrd="9" destOrd="0" presId="urn:microsoft.com/office/officeart/2005/8/layout/default"/>
    <dgm:cxn modelId="{44F64B10-FEE9-104C-8DA2-7CC958268FD2}" type="presParOf" srcId="{6D349E02-E5F9-594D-B9CE-13F4969E23BB}" destId="{F6692C8C-858E-1740-B91F-04213494A055}" srcOrd="10" destOrd="0" presId="urn:microsoft.com/office/officeart/2005/8/layout/default"/>
    <dgm:cxn modelId="{FB9CF4AC-7EB4-5748-8652-B419B29E6CA4}" type="presParOf" srcId="{6D349E02-E5F9-594D-B9CE-13F4969E23BB}" destId="{D9B8F574-D88D-0641-B324-E0CF2AEB530F}" srcOrd="11" destOrd="0" presId="urn:microsoft.com/office/officeart/2005/8/layout/default"/>
    <dgm:cxn modelId="{1961D0DB-91E5-6A49-B3B1-89B6D816BBDF}" type="presParOf" srcId="{6D349E02-E5F9-594D-B9CE-13F4969E23BB}" destId="{7789B4F6-5FE7-D24F-9642-60194D262FC7}" srcOrd="12" destOrd="0" presId="urn:microsoft.com/office/officeart/2005/8/layout/default"/>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C61482B-B6D7-F84D-AD9E-0ED06582BA31}" type="doc">
      <dgm:prSet loTypeId="urn:microsoft.com/office/officeart/2005/8/layout/bProcess3" loCatId="" qsTypeId="urn:microsoft.com/office/officeart/2005/8/quickstyle/simple5" qsCatId="simple" csTypeId="urn:microsoft.com/office/officeart/2005/8/colors/accent5_3" csCatId="accent5" phldr="1"/>
      <dgm:spPr/>
      <dgm:t>
        <a:bodyPr/>
        <a:lstStyle/>
        <a:p>
          <a:endParaRPr lang="en-US"/>
        </a:p>
      </dgm:t>
    </dgm:pt>
    <dgm:pt modelId="{5EBDD3B1-D3F8-1343-96A1-ECD6E037F48E}">
      <dgm:prSet phldrT="[Text]"/>
      <dgm:spPr/>
      <dgm:t>
        <a:bodyPr/>
        <a:lstStyle/>
        <a:p>
          <a:r>
            <a:rPr lang="en-US" dirty="0" smtClean="0"/>
            <a:t>Underutilization of Counseling Services</a:t>
          </a:r>
          <a:endParaRPr lang="en-US" dirty="0"/>
        </a:p>
      </dgm:t>
    </dgm:pt>
    <dgm:pt modelId="{C656B6CE-422F-1C45-A9ED-390DC079422C}" type="parTrans" cxnId="{E3D88F89-E7A4-6641-ACAD-FC109D53BBA9}">
      <dgm:prSet/>
      <dgm:spPr/>
      <dgm:t>
        <a:bodyPr/>
        <a:lstStyle/>
        <a:p>
          <a:endParaRPr lang="en-US"/>
        </a:p>
      </dgm:t>
    </dgm:pt>
    <dgm:pt modelId="{F71589F6-F711-9D46-9735-4A84359B61CB}" type="sibTrans" cxnId="{E3D88F89-E7A4-6641-ACAD-FC109D53BBA9}">
      <dgm:prSet/>
      <dgm:spPr/>
      <dgm:t>
        <a:bodyPr/>
        <a:lstStyle/>
        <a:p>
          <a:endParaRPr lang="en-US"/>
        </a:p>
      </dgm:t>
    </dgm:pt>
    <dgm:pt modelId="{D382017C-D7CF-0A4A-AECD-A799BE4516B0}">
      <dgm:prSet phldrT="[Text]"/>
      <dgm:spPr/>
      <dgm:t>
        <a:bodyPr/>
        <a:lstStyle/>
        <a:p>
          <a:r>
            <a:rPr lang="en-US" dirty="0" smtClean="0"/>
            <a:t>Increased Self-confidence in Current Career</a:t>
          </a:r>
          <a:endParaRPr lang="en-US" dirty="0"/>
        </a:p>
      </dgm:t>
    </dgm:pt>
    <dgm:pt modelId="{9BFECBCA-C38A-6A47-8698-34C711628550}" type="parTrans" cxnId="{B73629CF-BC84-504D-89D2-0D042F476E43}">
      <dgm:prSet/>
      <dgm:spPr/>
      <dgm:t>
        <a:bodyPr/>
        <a:lstStyle/>
        <a:p>
          <a:endParaRPr lang="en-US"/>
        </a:p>
      </dgm:t>
    </dgm:pt>
    <dgm:pt modelId="{CDB5CDE7-ED8D-A84F-A779-C098FCDD29CD}" type="sibTrans" cxnId="{B73629CF-BC84-504D-89D2-0D042F476E43}">
      <dgm:prSet/>
      <dgm:spPr/>
      <dgm:t>
        <a:bodyPr/>
        <a:lstStyle/>
        <a:p>
          <a:endParaRPr lang="en-US"/>
        </a:p>
      </dgm:t>
    </dgm:pt>
    <dgm:pt modelId="{8A704308-FA17-2749-A6F2-F3ED16724E46}">
      <dgm:prSet phldrT="[Text]"/>
      <dgm:spPr/>
      <dgm:t>
        <a:bodyPr/>
        <a:lstStyle/>
        <a:p>
          <a:r>
            <a:rPr lang="en-US" dirty="0" smtClean="0"/>
            <a:t>Going Back to Serve the Community</a:t>
          </a:r>
          <a:endParaRPr lang="en-US" dirty="0"/>
        </a:p>
      </dgm:t>
    </dgm:pt>
    <dgm:pt modelId="{AFB2F236-D064-434A-ADCC-C4E1D57E3AD7}" type="parTrans" cxnId="{E1C53578-82A4-3848-82A2-9E26BA887CC6}">
      <dgm:prSet/>
      <dgm:spPr/>
      <dgm:t>
        <a:bodyPr/>
        <a:lstStyle/>
        <a:p>
          <a:endParaRPr lang="en-US"/>
        </a:p>
      </dgm:t>
    </dgm:pt>
    <dgm:pt modelId="{87DE704C-295D-0B4F-9383-BFE16FD94717}" type="sibTrans" cxnId="{E1C53578-82A4-3848-82A2-9E26BA887CC6}">
      <dgm:prSet/>
      <dgm:spPr/>
      <dgm:t>
        <a:bodyPr/>
        <a:lstStyle/>
        <a:p>
          <a:endParaRPr lang="en-US"/>
        </a:p>
      </dgm:t>
    </dgm:pt>
    <dgm:pt modelId="{DFF0521C-DE69-6545-94DC-7942A5F681F7}">
      <dgm:prSet phldrT="[Text]"/>
      <dgm:spPr/>
      <dgm:t>
        <a:bodyPr/>
        <a:lstStyle/>
        <a:p>
          <a:r>
            <a:rPr lang="en-US" dirty="0" smtClean="0"/>
            <a:t>Continued Involvement in Health-related Field</a:t>
          </a:r>
          <a:endParaRPr lang="en-US" dirty="0"/>
        </a:p>
      </dgm:t>
    </dgm:pt>
    <dgm:pt modelId="{9341DA5E-9890-7143-9E9F-E797E8DE0B7D}" type="parTrans" cxnId="{7D77D409-3C2B-054A-9FE4-0CF9A49F80D3}">
      <dgm:prSet/>
      <dgm:spPr/>
      <dgm:t>
        <a:bodyPr/>
        <a:lstStyle/>
        <a:p>
          <a:endParaRPr lang="en-US"/>
        </a:p>
      </dgm:t>
    </dgm:pt>
    <dgm:pt modelId="{E6DD37F3-01F7-1342-8937-02D10B3ACA26}" type="sibTrans" cxnId="{7D77D409-3C2B-054A-9FE4-0CF9A49F80D3}">
      <dgm:prSet/>
      <dgm:spPr/>
      <dgm:t>
        <a:bodyPr/>
        <a:lstStyle/>
        <a:p>
          <a:endParaRPr lang="en-US"/>
        </a:p>
      </dgm:t>
    </dgm:pt>
    <dgm:pt modelId="{9CAEAE1E-2E77-8D4D-B5ED-FB76EB224B1E}">
      <dgm:prSet/>
      <dgm:spPr/>
      <dgm:t>
        <a:bodyPr/>
        <a:lstStyle/>
        <a:p>
          <a:r>
            <a:rPr lang="en-US" dirty="0" smtClean="0"/>
            <a:t>Academic Success &amp; MCAT Success</a:t>
          </a:r>
          <a:endParaRPr lang="en-US" dirty="0"/>
        </a:p>
      </dgm:t>
    </dgm:pt>
    <dgm:pt modelId="{4A1A10C7-0961-2140-8AB7-A0486A1BBD57}" type="parTrans" cxnId="{F5E37F23-E4E6-FE47-8117-839CC5EB785A}">
      <dgm:prSet/>
      <dgm:spPr/>
      <dgm:t>
        <a:bodyPr/>
        <a:lstStyle/>
        <a:p>
          <a:endParaRPr lang="en-US"/>
        </a:p>
      </dgm:t>
    </dgm:pt>
    <dgm:pt modelId="{C97E3963-742A-C84A-96CE-85C858B67AEB}" type="sibTrans" cxnId="{F5E37F23-E4E6-FE47-8117-839CC5EB785A}">
      <dgm:prSet/>
      <dgm:spPr/>
      <dgm:t>
        <a:bodyPr/>
        <a:lstStyle/>
        <a:p>
          <a:endParaRPr lang="en-US"/>
        </a:p>
      </dgm:t>
    </dgm:pt>
    <dgm:pt modelId="{47D76483-0069-2445-AEC9-A10A4617D000}">
      <dgm:prSet phldrT="[Text]"/>
      <dgm:spPr/>
      <dgm:t>
        <a:bodyPr/>
        <a:lstStyle/>
        <a:p>
          <a:r>
            <a:rPr lang="en-US" smtClean="0"/>
            <a:t>Mentorship Beyond Completion of Program</a:t>
          </a:r>
          <a:endParaRPr lang="en-US" dirty="0"/>
        </a:p>
      </dgm:t>
    </dgm:pt>
    <dgm:pt modelId="{5ACB19E8-7AA0-9A41-A2F8-D013B961B294}" type="parTrans" cxnId="{D3F7E3B7-D373-7646-B6AA-123F32951AD8}">
      <dgm:prSet/>
      <dgm:spPr/>
    </dgm:pt>
    <dgm:pt modelId="{EC146BBF-CB50-2E44-9926-559F17FD6BAF}" type="sibTrans" cxnId="{D3F7E3B7-D373-7646-B6AA-123F32951AD8}">
      <dgm:prSet/>
      <dgm:spPr/>
      <dgm:t>
        <a:bodyPr/>
        <a:lstStyle/>
        <a:p>
          <a:endParaRPr lang="en-US"/>
        </a:p>
      </dgm:t>
    </dgm:pt>
    <dgm:pt modelId="{B30DA09C-069A-594A-B5D6-B56323176378}" type="pres">
      <dgm:prSet presAssocID="{FC61482B-B6D7-F84D-AD9E-0ED06582BA31}" presName="Name0" presStyleCnt="0">
        <dgm:presLayoutVars>
          <dgm:dir/>
          <dgm:resizeHandles val="exact"/>
        </dgm:presLayoutVars>
      </dgm:prSet>
      <dgm:spPr/>
    </dgm:pt>
    <dgm:pt modelId="{D39BCD7D-F1DC-6E40-B014-549F6A485501}" type="pres">
      <dgm:prSet presAssocID="{5EBDD3B1-D3F8-1343-96A1-ECD6E037F48E}" presName="node" presStyleLbl="node1" presStyleIdx="0" presStyleCnt="6">
        <dgm:presLayoutVars>
          <dgm:bulletEnabled val="1"/>
        </dgm:presLayoutVars>
      </dgm:prSet>
      <dgm:spPr/>
    </dgm:pt>
    <dgm:pt modelId="{89166DB6-D59E-FA4A-B74E-1FD5935D4D3A}" type="pres">
      <dgm:prSet presAssocID="{F71589F6-F711-9D46-9735-4A84359B61CB}" presName="sibTrans" presStyleLbl="sibTrans1D1" presStyleIdx="0" presStyleCnt="5"/>
      <dgm:spPr/>
    </dgm:pt>
    <dgm:pt modelId="{3BBD0299-F248-6742-AC66-42A3C0CAA28E}" type="pres">
      <dgm:prSet presAssocID="{F71589F6-F711-9D46-9735-4A84359B61CB}" presName="connectorText" presStyleLbl="sibTrans1D1" presStyleIdx="0" presStyleCnt="5"/>
      <dgm:spPr/>
    </dgm:pt>
    <dgm:pt modelId="{CE345BD4-517A-CD45-9AEB-9A3F649A68A9}" type="pres">
      <dgm:prSet presAssocID="{9CAEAE1E-2E77-8D4D-B5ED-FB76EB224B1E}" presName="node" presStyleLbl="node1" presStyleIdx="1" presStyleCnt="6">
        <dgm:presLayoutVars>
          <dgm:bulletEnabled val="1"/>
        </dgm:presLayoutVars>
      </dgm:prSet>
      <dgm:spPr/>
    </dgm:pt>
    <dgm:pt modelId="{871A4845-8304-2844-91DB-41A5DE4121E6}" type="pres">
      <dgm:prSet presAssocID="{C97E3963-742A-C84A-96CE-85C858B67AEB}" presName="sibTrans" presStyleLbl="sibTrans1D1" presStyleIdx="1" presStyleCnt="5"/>
      <dgm:spPr/>
    </dgm:pt>
    <dgm:pt modelId="{1A9C0925-F5C2-744C-98F0-02FCCFB2981E}" type="pres">
      <dgm:prSet presAssocID="{C97E3963-742A-C84A-96CE-85C858B67AEB}" presName="connectorText" presStyleLbl="sibTrans1D1" presStyleIdx="1" presStyleCnt="5"/>
      <dgm:spPr/>
    </dgm:pt>
    <dgm:pt modelId="{ED84388A-0F41-9345-A76D-12B87C419C9D}" type="pres">
      <dgm:prSet presAssocID="{D382017C-D7CF-0A4A-AECD-A799BE4516B0}" presName="node" presStyleLbl="node1" presStyleIdx="2" presStyleCnt="6">
        <dgm:presLayoutVars>
          <dgm:bulletEnabled val="1"/>
        </dgm:presLayoutVars>
      </dgm:prSet>
      <dgm:spPr/>
    </dgm:pt>
    <dgm:pt modelId="{81B4CD55-8241-CC46-83FA-3D50B7D8CA20}" type="pres">
      <dgm:prSet presAssocID="{CDB5CDE7-ED8D-A84F-A779-C098FCDD29CD}" presName="sibTrans" presStyleLbl="sibTrans1D1" presStyleIdx="2" presStyleCnt="5"/>
      <dgm:spPr/>
    </dgm:pt>
    <dgm:pt modelId="{74D6CCC1-E558-CC47-8581-4F2453DFCB2B}" type="pres">
      <dgm:prSet presAssocID="{CDB5CDE7-ED8D-A84F-A779-C098FCDD29CD}" presName="connectorText" presStyleLbl="sibTrans1D1" presStyleIdx="2" presStyleCnt="5"/>
      <dgm:spPr/>
    </dgm:pt>
    <dgm:pt modelId="{B9790B40-9FB0-9545-B7C3-5D13AB81BA90}" type="pres">
      <dgm:prSet presAssocID="{47D76483-0069-2445-AEC9-A10A4617D000}" presName="node" presStyleLbl="node1" presStyleIdx="3" presStyleCnt="6">
        <dgm:presLayoutVars>
          <dgm:bulletEnabled val="1"/>
        </dgm:presLayoutVars>
      </dgm:prSet>
      <dgm:spPr/>
      <dgm:t>
        <a:bodyPr/>
        <a:lstStyle/>
        <a:p>
          <a:endParaRPr lang="en-US"/>
        </a:p>
      </dgm:t>
    </dgm:pt>
    <dgm:pt modelId="{15A584E1-051A-CE47-B6F9-81E68D7A274A}" type="pres">
      <dgm:prSet presAssocID="{EC146BBF-CB50-2E44-9926-559F17FD6BAF}" presName="sibTrans" presStyleLbl="sibTrans1D1" presStyleIdx="3" presStyleCnt="5"/>
      <dgm:spPr/>
    </dgm:pt>
    <dgm:pt modelId="{F3950FB9-3EA6-3F4F-84C5-B1CE1C0C9919}" type="pres">
      <dgm:prSet presAssocID="{EC146BBF-CB50-2E44-9926-559F17FD6BAF}" presName="connectorText" presStyleLbl="sibTrans1D1" presStyleIdx="3" presStyleCnt="5"/>
      <dgm:spPr/>
    </dgm:pt>
    <dgm:pt modelId="{D583C1C0-78AB-0A42-AFA0-F01C8E3A03D1}" type="pres">
      <dgm:prSet presAssocID="{8A704308-FA17-2749-A6F2-F3ED16724E46}" presName="node" presStyleLbl="node1" presStyleIdx="4" presStyleCnt="6">
        <dgm:presLayoutVars>
          <dgm:bulletEnabled val="1"/>
        </dgm:presLayoutVars>
      </dgm:prSet>
      <dgm:spPr/>
    </dgm:pt>
    <dgm:pt modelId="{2FAFB087-91C0-6043-A1DD-25F3E59946EB}" type="pres">
      <dgm:prSet presAssocID="{87DE704C-295D-0B4F-9383-BFE16FD94717}" presName="sibTrans" presStyleLbl="sibTrans1D1" presStyleIdx="4" presStyleCnt="5"/>
      <dgm:spPr/>
    </dgm:pt>
    <dgm:pt modelId="{3EE832B1-1528-634F-A95B-9A8CA6A0D579}" type="pres">
      <dgm:prSet presAssocID="{87DE704C-295D-0B4F-9383-BFE16FD94717}" presName="connectorText" presStyleLbl="sibTrans1D1" presStyleIdx="4" presStyleCnt="5"/>
      <dgm:spPr/>
    </dgm:pt>
    <dgm:pt modelId="{5421A4E1-D1A7-454F-B291-3C95A194D888}" type="pres">
      <dgm:prSet presAssocID="{DFF0521C-DE69-6545-94DC-7942A5F681F7}" presName="node" presStyleLbl="node1" presStyleIdx="5" presStyleCnt="6">
        <dgm:presLayoutVars>
          <dgm:bulletEnabled val="1"/>
        </dgm:presLayoutVars>
      </dgm:prSet>
      <dgm:spPr/>
    </dgm:pt>
  </dgm:ptLst>
  <dgm:cxnLst>
    <dgm:cxn modelId="{FEF8992A-8A6A-1E49-8215-DDF84EA4559E}" type="presOf" srcId="{C97E3963-742A-C84A-96CE-85C858B67AEB}" destId="{871A4845-8304-2844-91DB-41A5DE4121E6}" srcOrd="0" destOrd="0" presId="urn:microsoft.com/office/officeart/2005/8/layout/bProcess3"/>
    <dgm:cxn modelId="{9EA597DB-697B-D648-9365-334B5A9BEA7A}" type="presOf" srcId="{D382017C-D7CF-0A4A-AECD-A799BE4516B0}" destId="{ED84388A-0F41-9345-A76D-12B87C419C9D}" srcOrd="0" destOrd="0" presId="urn:microsoft.com/office/officeart/2005/8/layout/bProcess3"/>
    <dgm:cxn modelId="{9D566309-23ED-8D4D-A4B7-535C5BCEADB2}" type="presOf" srcId="{F71589F6-F711-9D46-9735-4A84359B61CB}" destId="{3BBD0299-F248-6742-AC66-42A3C0CAA28E}" srcOrd="1" destOrd="0" presId="urn:microsoft.com/office/officeart/2005/8/layout/bProcess3"/>
    <dgm:cxn modelId="{BBEC4672-42A6-9E48-BA77-49E04ED89209}" type="presOf" srcId="{F71589F6-F711-9D46-9735-4A84359B61CB}" destId="{89166DB6-D59E-FA4A-B74E-1FD5935D4D3A}" srcOrd="0" destOrd="0" presId="urn:microsoft.com/office/officeart/2005/8/layout/bProcess3"/>
    <dgm:cxn modelId="{C13D7015-01C2-BC4F-B685-CADCD8387955}" type="presOf" srcId="{8A704308-FA17-2749-A6F2-F3ED16724E46}" destId="{D583C1C0-78AB-0A42-AFA0-F01C8E3A03D1}" srcOrd="0" destOrd="0" presId="urn:microsoft.com/office/officeart/2005/8/layout/bProcess3"/>
    <dgm:cxn modelId="{7AFB8DE4-9378-2142-9037-9FE69EE0A344}" type="presOf" srcId="{FC61482B-B6D7-F84D-AD9E-0ED06582BA31}" destId="{B30DA09C-069A-594A-B5D6-B56323176378}" srcOrd="0" destOrd="0" presId="urn:microsoft.com/office/officeart/2005/8/layout/bProcess3"/>
    <dgm:cxn modelId="{B73629CF-BC84-504D-89D2-0D042F476E43}" srcId="{FC61482B-B6D7-F84D-AD9E-0ED06582BA31}" destId="{D382017C-D7CF-0A4A-AECD-A799BE4516B0}" srcOrd="2" destOrd="0" parTransId="{9BFECBCA-C38A-6A47-8698-34C711628550}" sibTransId="{CDB5CDE7-ED8D-A84F-A779-C098FCDD29CD}"/>
    <dgm:cxn modelId="{F9A30BC8-41A2-0E4D-AE84-BF72258FCDC3}" type="presOf" srcId="{CDB5CDE7-ED8D-A84F-A779-C098FCDD29CD}" destId="{74D6CCC1-E558-CC47-8581-4F2453DFCB2B}" srcOrd="1" destOrd="0" presId="urn:microsoft.com/office/officeart/2005/8/layout/bProcess3"/>
    <dgm:cxn modelId="{E3D88F89-E7A4-6641-ACAD-FC109D53BBA9}" srcId="{FC61482B-B6D7-F84D-AD9E-0ED06582BA31}" destId="{5EBDD3B1-D3F8-1343-96A1-ECD6E037F48E}" srcOrd="0" destOrd="0" parTransId="{C656B6CE-422F-1C45-A9ED-390DC079422C}" sibTransId="{F71589F6-F711-9D46-9735-4A84359B61CB}"/>
    <dgm:cxn modelId="{E1C53578-82A4-3848-82A2-9E26BA887CC6}" srcId="{FC61482B-B6D7-F84D-AD9E-0ED06582BA31}" destId="{8A704308-FA17-2749-A6F2-F3ED16724E46}" srcOrd="4" destOrd="0" parTransId="{AFB2F236-D064-434A-ADCC-C4E1D57E3AD7}" sibTransId="{87DE704C-295D-0B4F-9383-BFE16FD94717}"/>
    <dgm:cxn modelId="{E0CA7537-2C2D-9046-9FFE-FAD9C4E92CCF}" type="presOf" srcId="{C97E3963-742A-C84A-96CE-85C858B67AEB}" destId="{1A9C0925-F5C2-744C-98F0-02FCCFB2981E}" srcOrd="1" destOrd="0" presId="urn:microsoft.com/office/officeart/2005/8/layout/bProcess3"/>
    <dgm:cxn modelId="{D876AE0C-FB34-0148-9263-42C199BEAF95}" type="presOf" srcId="{DFF0521C-DE69-6545-94DC-7942A5F681F7}" destId="{5421A4E1-D1A7-454F-B291-3C95A194D888}" srcOrd="0" destOrd="0" presId="urn:microsoft.com/office/officeart/2005/8/layout/bProcess3"/>
    <dgm:cxn modelId="{22EA46C0-6ABC-8644-A6C7-CBD8AE584256}" type="presOf" srcId="{EC146BBF-CB50-2E44-9926-559F17FD6BAF}" destId="{F3950FB9-3EA6-3F4F-84C5-B1CE1C0C9919}" srcOrd="1" destOrd="0" presId="urn:microsoft.com/office/officeart/2005/8/layout/bProcess3"/>
    <dgm:cxn modelId="{5C2FF2D1-8C38-D144-8CC7-A5FD7FAC6DD4}" type="presOf" srcId="{9CAEAE1E-2E77-8D4D-B5ED-FB76EB224B1E}" destId="{CE345BD4-517A-CD45-9AEB-9A3F649A68A9}" srcOrd="0" destOrd="0" presId="urn:microsoft.com/office/officeart/2005/8/layout/bProcess3"/>
    <dgm:cxn modelId="{41FC9CDA-0BA4-3F47-9F21-EAB8FB35477B}" type="presOf" srcId="{CDB5CDE7-ED8D-A84F-A779-C098FCDD29CD}" destId="{81B4CD55-8241-CC46-83FA-3D50B7D8CA20}" srcOrd="0" destOrd="0" presId="urn:microsoft.com/office/officeart/2005/8/layout/bProcess3"/>
    <dgm:cxn modelId="{7F50FA8C-6F8C-DB40-B14D-CD49634DC1B2}" type="presOf" srcId="{EC146BBF-CB50-2E44-9926-559F17FD6BAF}" destId="{15A584E1-051A-CE47-B6F9-81E68D7A274A}" srcOrd="0" destOrd="0" presId="urn:microsoft.com/office/officeart/2005/8/layout/bProcess3"/>
    <dgm:cxn modelId="{7D77D409-3C2B-054A-9FE4-0CF9A49F80D3}" srcId="{FC61482B-B6D7-F84D-AD9E-0ED06582BA31}" destId="{DFF0521C-DE69-6545-94DC-7942A5F681F7}" srcOrd="5" destOrd="0" parTransId="{9341DA5E-9890-7143-9E9F-E797E8DE0B7D}" sibTransId="{E6DD37F3-01F7-1342-8937-02D10B3ACA26}"/>
    <dgm:cxn modelId="{A902921D-9405-2947-8882-F2A6C7C7DA70}" type="presOf" srcId="{47D76483-0069-2445-AEC9-A10A4617D000}" destId="{B9790B40-9FB0-9545-B7C3-5D13AB81BA90}" srcOrd="0" destOrd="0" presId="urn:microsoft.com/office/officeart/2005/8/layout/bProcess3"/>
    <dgm:cxn modelId="{CFD8B168-BC5A-9049-95E0-069F6BFCCB60}" type="presOf" srcId="{87DE704C-295D-0B4F-9383-BFE16FD94717}" destId="{2FAFB087-91C0-6043-A1DD-25F3E59946EB}" srcOrd="0" destOrd="0" presId="urn:microsoft.com/office/officeart/2005/8/layout/bProcess3"/>
    <dgm:cxn modelId="{F5E37F23-E4E6-FE47-8117-839CC5EB785A}" srcId="{FC61482B-B6D7-F84D-AD9E-0ED06582BA31}" destId="{9CAEAE1E-2E77-8D4D-B5ED-FB76EB224B1E}" srcOrd="1" destOrd="0" parTransId="{4A1A10C7-0961-2140-8AB7-A0486A1BBD57}" sibTransId="{C97E3963-742A-C84A-96CE-85C858B67AEB}"/>
    <dgm:cxn modelId="{6165B6E0-AD22-1744-8EA2-03F0CFD6813A}" type="presOf" srcId="{87DE704C-295D-0B4F-9383-BFE16FD94717}" destId="{3EE832B1-1528-634F-A95B-9A8CA6A0D579}" srcOrd="1" destOrd="0" presId="urn:microsoft.com/office/officeart/2005/8/layout/bProcess3"/>
    <dgm:cxn modelId="{D3F7E3B7-D373-7646-B6AA-123F32951AD8}" srcId="{FC61482B-B6D7-F84D-AD9E-0ED06582BA31}" destId="{47D76483-0069-2445-AEC9-A10A4617D000}" srcOrd="3" destOrd="0" parTransId="{5ACB19E8-7AA0-9A41-A2F8-D013B961B294}" sibTransId="{EC146BBF-CB50-2E44-9926-559F17FD6BAF}"/>
    <dgm:cxn modelId="{66A64391-DBD4-C34E-91CA-D29BA2CE2355}" type="presOf" srcId="{5EBDD3B1-D3F8-1343-96A1-ECD6E037F48E}" destId="{D39BCD7D-F1DC-6E40-B014-549F6A485501}" srcOrd="0" destOrd="0" presId="urn:microsoft.com/office/officeart/2005/8/layout/bProcess3"/>
    <dgm:cxn modelId="{A2C143D9-5F7E-9A4C-8524-05E7B60DD1F7}" type="presParOf" srcId="{B30DA09C-069A-594A-B5D6-B56323176378}" destId="{D39BCD7D-F1DC-6E40-B014-549F6A485501}" srcOrd="0" destOrd="0" presId="urn:microsoft.com/office/officeart/2005/8/layout/bProcess3"/>
    <dgm:cxn modelId="{387C021B-A77D-C74A-878F-3998CD5D03C3}" type="presParOf" srcId="{B30DA09C-069A-594A-B5D6-B56323176378}" destId="{89166DB6-D59E-FA4A-B74E-1FD5935D4D3A}" srcOrd="1" destOrd="0" presId="urn:microsoft.com/office/officeart/2005/8/layout/bProcess3"/>
    <dgm:cxn modelId="{C44A8FAE-2BF7-C648-9B5F-41638B9EEAE6}" type="presParOf" srcId="{89166DB6-D59E-FA4A-B74E-1FD5935D4D3A}" destId="{3BBD0299-F248-6742-AC66-42A3C0CAA28E}" srcOrd="0" destOrd="0" presId="urn:microsoft.com/office/officeart/2005/8/layout/bProcess3"/>
    <dgm:cxn modelId="{9352A495-AF2A-C540-80A1-3F7DB2DC7FE6}" type="presParOf" srcId="{B30DA09C-069A-594A-B5D6-B56323176378}" destId="{CE345BD4-517A-CD45-9AEB-9A3F649A68A9}" srcOrd="2" destOrd="0" presId="urn:microsoft.com/office/officeart/2005/8/layout/bProcess3"/>
    <dgm:cxn modelId="{99F46A77-F893-754B-807B-3859D58FB132}" type="presParOf" srcId="{B30DA09C-069A-594A-B5D6-B56323176378}" destId="{871A4845-8304-2844-91DB-41A5DE4121E6}" srcOrd="3" destOrd="0" presId="urn:microsoft.com/office/officeart/2005/8/layout/bProcess3"/>
    <dgm:cxn modelId="{6B8E2506-7853-334B-A87B-FD79066B0168}" type="presParOf" srcId="{871A4845-8304-2844-91DB-41A5DE4121E6}" destId="{1A9C0925-F5C2-744C-98F0-02FCCFB2981E}" srcOrd="0" destOrd="0" presId="urn:microsoft.com/office/officeart/2005/8/layout/bProcess3"/>
    <dgm:cxn modelId="{97AD3903-2FAB-A64D-B4D4-F79E08CC4571}" type="presParOf" srcId="{B30DA09C-069A-594A-B5D6-B56323176378}" destId="{ED84388A-0F41-9345-A76D-12B87C419C9D}" srcOrd="4" destOrd="0" presId="urn:microsoft.com/office/officeart/2005/8/layout/bProcess3"/>
    <dgm:cxn modelId="{72D2FE9F-FB6F-6249-83C9-8AD22D1CB673}" type="presParOf" srcId="{B30DA09C-069A-594A-B5D6-B56323176378}" destId="{81B4CD55-8241-CC46-83FA-3D50B7D8CA20}" srcOrd="5" destOrd="0" presId="urn:microsoft.com/office/officeart/2005/8/layout/bProcess3"/>
    <dgm:cxn modelId="{B6EA2EFA-BB3F-4942-99B7-733B9E9BEB29}" type="presParOf" srcId="{81B4CD55-8241-CC46-83FA-3D50B7D8CA20}" destId="{74D6CCC1-E558-CC47-8581-4F2453DFCB2B}" srcOrd="0" destOrd="0" presId="urn:microsoft.com/office/officeart/2005/8/layout/bProcess3"/>
    <dgm:cxn modelId="{195815DB-D1ED-3D49-B8CA-05BF596ACD75}" type="presParOf" srcId="{B30DA09C-069A-594A-B5D6-B56323176378}" destId="{B9790B40-9FB0-9545-B7C3-5D13AB81BA90}" srcOrd="6" destOrd="0" presId="urn:microsoft.com/office/officeart/2005/8/layout/bProcess3"/>
    <dgm:cxn modelId="{C2FACA58-16BC-9F46-A545-0638F8C3E1F4}" type="presParOf" srcId="{B30DA09C-069A-594A-B5D6-B56323176378}" destId="{15A584E1-051A-CE47-B6F9-81E68D7A274A}" srcOrd="7" destOrd="0" presId="urn:microsoft.com/office/officeart/2005/8/layout/bProcess3"/>
    <dgm:cxn modelId="{521C073C-80B0-AD4E-BA16-1E3C9DB98A9A}" type="presParOf" srcId="{15A584E1-051A-CE47-B6F9-81E68D7A274A}" destId="{F3950FB9-3EA6-3F4F-84C5-B1CE1C0C9919}" srcOrd="0" destOrd="0" presId="urn:microsoft.com/office/officeart/2005/8/layout/bProcess3"/>
    <dgm:cxn modelId="{FF2BCBFB-6EE5-2C4A-A70F-BEA5B24C2EFD}" type="presParOf" srcId="{B30DA09C-069A-594A-B5D6-B56323176378}" destId="{D583C1C0-78AB-0A42-AFA0-F01C8E3A03D1}" srcOrd="8" destOrd="0" presId="urn:microsoft.com/office/officeart/2005/8/layout/bProcess3"/>
    <dgm:cxn modelId="{634BDE1B-39D2-D94E-B8FC-5CEC01DB8749}" type="presParOf" srcId="{B30DA09C-069A-594A-B5D6-B56323176378}" destId="{2FAFB087-91C0-6043-A1DD-25F3E59946EB}" srcOrd="9" destOrd="0" presId="urn:microsoft.com/office/officeart/2005/8/layout/bProcess3"/>
    <dgm:cxn modelId="{183DF876-C64A-DE4D-8AAA-5C0527E61626}" type="presParOf" srcId="{2FAFB087-91C0-6043-A1DD-25F3E59946EB}" destId="{3EE832B1-1528-634F-A95B-9A8CA6A0D579}" srcOrd="0" destOrd="0" presId="urn:microsoft.com/office/officeart/2005/8/layout/bProcess3"/>
    <dgm:cxn modelId="{D80ED5E4-B6DE-4944-AF05-0D0FFFFADA73}" type="presParOf" srcId="{B30DA09C-069A-594A-B5D6-B56323176378}" destId="{5421A4E1-D1A7-454F-B291-3C95A194D888}" srcOrd="10" destOrd="0" presId="urn:microsoft.com/office/officeart/2005/8/layout/bProcess3"/>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3425FB-E93D-974E-85A9-D5054E0A03BA}" type="doc">
      <dgm:prSet loTypeId="urn:microsoft.com/office/officeart/2005/8/layout/hProcess6" loCatId="" qsTypeId="urn:microsoft.com/office/officeart/2005/8/quickstyle/simple5" qsCatId="simple" csTypeId="urn:microsoft.com/office/officeart/2005/8/colors/accent3_2" csCatId="accent3" phldr="1"/>
      <dgm:spPr/>
      <dgm:t>
        <a:bodyPr/>
        <a:lstStyle/>
        <a:p>
          <a:endParaRPr lang="en-US"/>
        </a:p>
      </dgm:t>
    </dgm:pt>
    <dgm:pt modelId="{CB08646E-D725-6B48-B08B-6C9DF58EE669}">
      <dgm:prSet phldrT="[Text]"/>
      <dgm:spPr/>
      <dgm:t>
        <a:bodyPr/>
        <a:lstStyle/>
        <a:p>
          <a:r>
            <a:rPr lang="en-US" dirty="0" smtClean="0"/>
            <a:t>Continuous faculty/staff support and follow up after completing the program</a:t>
          </a:r>
          <a:endParaRPr lang="en-US" dirty="0"/>
        </a:p>
      </dgm:t>
    </dgm:pt>
    <dgm:pt modelId="{6B515208-9822-A34F-BB1F-26A96885ABBD}" type="parTrans" cxnId="{57FFBE31-280F-0F4C-B186-ACC156CFD0EC}">
      <dgm:prSet/>
      <dgm:spPr/>
      <dgm:t>
        <a:bodyPr/>
        <a:lstStyle/>
        <a:p>
          <a:endParaRPr lang="en-US"/>
        </a:p>
      </dgm:t>
    </dgm:pt>
    <dgm:pt modelId="{8E4FFC33-644A-3F45-AD66-42B2483D40C6}" type="sibTrans" cxnId="{57FFBE31-280F-0F4C-B186-ACC156CFD0EC}">
      <dgm:prSet/>
      <dgm:spPr/>
      <dgm:t>
        <a:bodyPr/>
        <a:lstStyle/>
        <a:p>
          <a:endParaRPr lang="en-US"/>
        </a:p>
      </dgm:t>
    </dgm:pt>
    <dgm:pt modelId="{D6CF0C37-53F2-7B40-BF44-686E76F55146}">
      <dgm:prSet phldrT="[Text]"/>
      <dgm:spPr/>
      <dgm:t>
        <a:bodyPr/>
        <a:lstStyle/>
        <a:p>
          <a:r>
            <a:rPr lang="en-US" dirty="0" smtClean="0"/>
            <a:t>Peer awareness/support for those applying in the same medical school cycle</a:t>
          </a:r>
          <a:endParaRPr lang="en-US" dirty="0"/>
        </a:p>
      </dgm:t>
    </dgm:pt>
    <dgm:pt modelId="{52539071-B431-4349-8722-F3934F02530C}" type="parTrans" cxnId="{A186A1E1-98F6-5942-9F8C-A8E1155E0359}">
      <dgm:prSet/>
      <dgm:spPr/>
      <dgm:t>
        <a:bodyPr/>
        <a:lstStyle/>
        <a:p>
          <a:endParaRPr lang="en-US"/>
        </a:p>
      </dgm:t>
    </dgm:pt>
    <dgm:pt modelId="{7F1ABB21-09EE-E44A-B776-73D65FB2AACD}" type="sibTrans" cxnId="{A186A1E1-98F6-5942-9F8C-A8E1155E0359}">
      <dgm:prSet/>
      <dgm:spPr/>
      <dgm:t>
        <a:bodyPr/>
        <a:lstStyle/>
        <a:p>
          <a:endParaRPr lang="en-US"/>
        </a:p>
      </dgm:t>
    </dgm:pt>
    <dgm:pt modelId="{F738A3BA-CF71-9945-BA35-3A897AE18E0E}">
      <dgm:prSet phldrT="[Text]"/>
      <dgm:spPr/>
      <dgm:t>
        <a:bodyPr/>
        <a:lstStyle/>
        <a:p>
          <a:r>
            <a:rPr lang="en-US" dirty="0" smtClean="0"/>
            <a:t>Allowing a broader coursework outside of medical school requirements</a:t>
          </a:r>
          <a:endParaRPr lang="en-US" dirty="0"/>
        </a:p>
      </dgm:t>
    </dgm:pt>
    <dgm:pt modelId="{637525D3-B651-074A-B5DF-6EAC20A82563}" type="parTrans" cxnId="{5A0881CD-DFB2-3F41-AF79-04EDCF6FB529}">
      <dgm:prSet/>
      <dgm:spPr/>
      <dgm:t>
        <a:bodyPr/>
        <a:lstStyle/>
        <a:p>
          <a:endParaRPr lang="en-US"/>
        </a:p>
      </dgm:t>
    </dgm:pt>
    <dgm:pt modelId="{4036D92C-166D-4643-A079-C71CF41DF2F0}" type="sibTrans" cxnId="{5A0881CD-DFB2-3F41-AF79-04EDCF6FB529}">
      <dgm:prSet/>
      <dgm:spPr/>
      <dgm:t>
        <a:bodyPr/>
        <a:lstStyle/>
        <a:p>
          <a:endParaRPr lang="en-US"/>
        </a:p>
      </dgm:t>
    </dgm:pt>
    <dgm:pt modelId="{C46CDAF5-A305-104B-9C97-003F06FAF54D}" type="pres">
      <dgm:prSet presAssocID="{0D3425FB-E93D-974E-85A9-D5054E0A03BA}" presName="theList" presStyleCnt="0">
        <dgm:presLayoutVars>
          <dgm:dir/>
          <dgm:animLvl val="lvl"/>
          <dgm:resizeHandles val="exact"/>
        </dgm:presLayoutVars>
      </dgm:prSet>
      <dgm:spPr/>
    </dgm:pt>
    <dgm:pt modelId="{B29C6594-8720-0740-B72D-26106E7BC23C}" type="pres">
      <dgm:prSet presAssocID="{CB08646E-D725-6B48-B08B-6C9DF58EE669}" presName="compNode" presStyleCnt="0"/>
      <dgm:spPr/>
    </dgm:pt>
    <dgm:pt modelId="{FE2E4899-34CC-0447-9548-AA4CE53723FE}" type="pres">
      <dgm:prSet presAssocID="{CB08646E-D725-6B48-B08B-6C9DF58EE669}" presName="noGeometry" presStyleCnt="0"/>
      <dgm:spPr/>
    </dgm:pt>
    <dgm:pt modelId="{62907608-FEA8-F541-A088-C204A24CB809}" type="pres">
      <dgm:prSet presAssocID="{CB08646E-D725-6B48-B08B-6C9DF58EE669}" presName="childTextVisible" presStyleLbl="bgAccFollowNode1" presStyleIdx="0" presStyleCnt="3">
        <dgm:presLayoutVars>
          <dgm:bulletEnabled val="1"/>
        </dgm:presLayoutVars>
      </dgm:prSet>
      <dgm:spPr>
        <a:solidFill>
          <a:schemeClr val="accent5">
            <a:lumMod val="75000"/>
            <a:alpha val="90000"/>
          </a:schemeClr>
        </a:solidFill>
      </dgm:spPr>
      <dgm:t>
        <a:bodyPr/>
        <a:lstStyle/>
        <a:p>
          <a:endParaRPr lang="en-US"/>
        </a:p>
      </dgm:t>
    </dgm:pt>
    <dgm:pt modelId="{87BD25A8-C95B-EC4F-A055-DE31B060CCDD}" type="pres">
      <dgm:prSet presAssocID="{CB08646E-D725-6B48-B08B-6C9DF58EE669}" presName="childTextHidden" presStyleLbl="bgAccFollowNode1" presStyleIdx="0" presStyleCnt="3"/>
      <dgm:spPr/>
      <dgm:t>
        <a:bodyPr/>
        <a:lstStyle/>
        <a:p>
          <a:endParaRPr lang="en-US"/>
        </a:p>
      </dgm:t>
    </dgm:pt>
    <dgm:pt modelId="{09AB4E9A-181A-E843-84BC-B933C479A1C7}" type="pres">
      <dgm:prSet presAssocID="{CB08646E-D725-6B48-B08B-6C9DF58EE669}" presName="parentText" presStyleLbl="node1" presStyleIdx="0" presStyleCnt="3">
        <dgm:presLayoutVars>
          <dgm:chMax val="1"/>
          <dgm:bulletEnabled val="1"/>
        </dgm:presLayoutVars>
      </dgm:prSet>
      <dgm:spPr/>
      <dgm:t>
        <a:bodyPr/>
        <a:lstStyle/>
        <a:p>
          <a:endParaRPr lang="en-US"/>
        </a:p>
      </dgm:t>
    </dgm:pt>
    <dgm:pt modelId="{142C91EF-BB20-E44D-9B2C-520589225AF8}" type="pres">
      <dgm:prSet presAssocID="{CB08646E-D725-6B48-B08B-6C9DF58EE669}" presName="aSpace" presStyleCnt="0"/>
      <dgm:spPr/>
    </dgm:pt>
    <dgm:pt modelId="{40BDE883-B3E4-504E-A996-F03FB34F7176}" type="pres">
      <dgm:prSet presAssocID="{D6CF0C37-53F2-7B40-BF44-686E76F55146}" presName="compNode" presStyleCnt="0"/>
      <dgm:spPr/>
    </dgm:pt>
    <dgm:pt modelId="{D873A0CB-6429-B746-8582-0FAAA80C11D1}" type="pres">
      <dgm:prSet presAssocID="{D6CF0C37-53F2-7B40-BF44-686E76F55146}" presName="noGeometry" presStyleCnt="0"/>
      <dgm:spPr/>
    </dgm:pt>
    <dgm:pt modelId="{5C8A4561-926A-D941-B491-E55F1EC880DA}" type="pres">
      <dgm:prSet presAssocID="{D6CF0C37-53F2-7B40-BF44-686E76F55146}" presName="childTextVisible" presStyleLbl="bgAccFollowNode1" presStyleIdx="1" presStyleCnt="3">
        <dgm:presLayoutVars>
          <dgm:bulletEnabled val="1"/>
        </dgm:presLayoutVars>
      </dgm:prSet>
      <dgm:spPr>
        <a:solidFill>
          <a:schemeClr val="accent5">
            <a:lumMod val="75000"/>
            <a:alpha val="90000"/>
          </a:schemeClr>
        </a:solidFill>
      </dgm:spPr>
      <dgm:t>
        <a:bodyPr/>
        <a:lstStyle/>
        <a:p>
          <a:endParaRPr lang="en-US"/>
        </a:p>
      </dgm:t>
    </dgm:pt>
    <dgm:pt modelId="{A7721639-91C4-B74B-9333-1B01FC93FB9A}" type="pres">
      <dgm:prSet presAssocID="{D6CF0C37-53F2-7B40-BF44-686E76F55146}" presName="childTextHidden" presStyleLbl="bgAccFollowNode1" presStyleIdx="1" presStyleCnt="3"/>
      <dgm:spPr/>
      <dgm:t>
        <a:bodyPr/>
        <a:lstStyle/>
        <a:p>
          <a:endParaRPr lang="en-US"/>
        </a:p>
      </dgm:t>
    </dgm:pt>
    <dgm:pt modelId="{95768153-BF19-284D-A1CC-AD983462CBB3}" type="pres">
      <dgm:prSet presAssocID="{D6CF0C37-53F2-7B40-BF44-686E76F55146}" presName="parentText" presStyleLbl="node1" presStyleIdx="1" presStyleCnt="3">
        <dgm:presLayoutVars>
          <dgm:chMax val="1"/>
          <dgm:bulletEnabled val="1"/>
        </dgm:presLayoutVars>
      </dgm:prSet>
      <dgm:spPr/>
    </dgm:pt>
    <dgm:pt modelId="{22A6F71B-818E-3243-AB22-87632CAC8B2A}" type="pres">
      <dgm:prSet presAssocID="{D6CF0C37-53F2-7B40-BF44-686E76F55146}" presName="aSpace" presStyleCnt="0"/>
      <dgm:spPr/>
    </dgm:pt>
    <dgm:pt modelId="{D28E38C3-90DE-5F4B-AB1F-D1682FE4788E}" type="pres">
      <dgm:prSet presAssocID="{F738A3BA-CF71-9945-BA35-3A897AE18E0E}" presName="compNode" presStyleCnt="0"/>
      <dgm:spPr/>
    </dgm:pt>
    <dgm:pt modelId="{18724759-667F-B448-B981-A1D37E37489E}" type="pres">
      <dgm:prSet presAssocID="{F738A3BA-CF71-9945-BA35-3A897AE18E0E}" presName="noGeometry" presStyleCnt="0"/>
      <dgm:spPr/>
    </dgm:pt>
    <dgm:pt modelId="{5AB90A3D-7B78-DD4C-92A7-93F7C51DF66F}" type="pres">
      <dgm:prSet presAssocID="{F738A3BA-CF71-9945-BA35-3A897AE18E0E}" presName="childTextVisible" presStyleLbl="bgAccFollowNode1" presStyleIdx="2" presStyleCnt="3">
        <dgm:presLayoutVars>
          <dgm:bulletEnabled val="1"/>
        </dgm:presLayoutVars>
      </dgm:prSet>
      <dgm:spPr>
        <a:solidFill>
          <a:schemeClr val="accent5">
            <a:lumMod val="75000"/>
            <a:alpha val="90000"/>
          </a:schemeClr>
        </a:solidFill>
      </dgm:spPr>
      <dgm:t>
        <a:bodyPr/>
        <a:lstStyle/>
        <a:p>
          <a:endParaRPr lang="en-US"/>
        </a:p>
      </dgm:t>
    </dgm:pt>
    <dgm:pt modelId="{C1AB7FBD-224B-4347-83CD-EBA78F534679}" type="pres">
      <dgm:prSet presAssocID="{F738A3BA-CF71-9945-BA35-3A897AE18E0E}" presName="childTextHidden" presStyleLbl="bgAccFollowNode1" presStyleIdx="2" presStyleCnt="3"/>
      <dgm:spPr/>
      <dgm:t>
        <a:bodyPr/>
        <a:lstStyle/>
        <a:p>
          <a:endParaRPr lang="en-US"/>
        </a:p>
      </dgm:t>
    </dgm:pt>
    <dgm:pt modelId="{BF21F76E-67FF-E549-960E-E8AA38120CA8}" type="pres">
      <dgm:prSet presAssocID="{F738A3BA-CF71-9945-BA35-3A897AE18E0E}" presName="parentText" presStyleLbl="node1" presStyleIdx="2" presStyleCnt="3">
        <dgm:presLayoutVars>
          <dgm:chMax val="1"/>
          <dgm:bulletEnabled val="1"/>
        </dgm:presLayoutVars>
      </dgm:prSet>
      <dgm:spPr/>
      <dgm:t>
        <a:bodyPr/>
        <a:lstStyle/>
        <a:p>
          <a:endParaRPr lang="en-US"/>
        </a:p>
      </dgm:t>
    </dgm:pt>
  </dgm:ptLst>
  <dgm:cxnLst>
    <dgm:cxn modelId="{64474A89-F2FF-0449-B11D-940A5C5AE191}" type="presOf" srcId="{F738A3BA-CF71-9945-BA35-3A897AE18E0E}" destId="{BF21F76E-67FF-E549-960E-E8AA38120CA8}" srcOrd="0" destOrd="0" presId="urn:microsoft.com/office/officeart/2005/8/layout/hProcess6"/>
    <dgm:cxn modelId="{A186A1E1-98F6-5942-9F8C-A8E1155E0359}" srcId="{0D3425FB-E93D-974E-85A9-D5054E0A03BA}" destId="{D6CF0C37-53F2-7B40-BF44-686E76F55146}" srcOrd="1" destOrd="0" parTransId="{52539071-B431-4349-8722-F3934F02530C}" sibTransId="{7F1ABB21-09EE-E44A-B776-73D65FB2AACD}"/>
    <dgm:cxn modelId="{5A0881CD-DFB2-3F41-AF79-04EDCF6FB529}" srcId="{0D3425FB-E93D-974E-85A9-D5054E0A03BA}" destId="{F738A3BA-CF71-9945-BA35-3A897AE18E0E}" srcOrd="2" destOrd="0" parTransId="{637525D3-B651-074A-B5DF-6EAC20A82563}" sibTransId="{4036D92C-166D-4643-A079-C71CF41DF2F0}"/>
    <dgm:cxn modelId="{57FFBE31-280F-0F4C-B186-ACC156CFD0EC}" srcId="{0D3425FB-E93D-974E-85A9-D5054E0A03BA}" destId="{CB08646E-D725-6B48-B08B-6C9DF58EE669}" srcOrd="0" destOrd="0" parTransId="{6B515208-9822-A34F-BB1F-26A96885ABBD}" sibTransId="{8E4FFC33-644A-3F45-AD66-42B2483D40C6}"/>
    <dgm:cxn modelId="{5A1808E4-77E6-0040-B185-1435BADA9D70}" type="presOf" srcId="{0D3425FB-E93D-974E-85A9-D5054E0A03BA}" destId="{C46CDAF5-A305-104B-9C97-003F06FAF54D}" srcOrd="0" destOrd="0" presId="urn:microsoft.com/office/officeart/2005/8/layout/hProcess6"/>
    <dgm:cxn modelId="{EE70EB2F-F686-1B49-AAC4-86F04B1D93A2}" type="presOf" srcId="{CB08646E-D725-6B48-B08B-6C9DF58EE669}" destId="{09AB4E9A-181A-E843-84BC-B933C479A1C7}" srcOrd="0" destOrd="0" presId="urn:microsoft.com/office/officeart/2005/8/layout/hProcess6"/>
    <dgm:cxn modelId="{7FBAA032-518E-FB40-94E1-A0079C91F8C3}" type="presOf" srcId="{D6CF0C37-53F2-7B40-BF44-686E76F55146}" destId="{95768153-BF19-284D-A1CC-AD983462CBB3}" srcOrd="0" destOrd="0" presId="urn:microsoft.com/office/officeart/2005/8/layout/hProcess6"/>
    <dgm:cxn modelId="{9787A3B3-AA90-EA4E-9A9F-073EEC9107CD}" type="presParOf" srcId="{C46CDAF5-A305-104B-9C97-003F06FAF54D}" destId="{B29C6594-8720-0740-B72D-26106E7BC23C}" srcOrd="0" destOrd="0" presId="urn:microsoft.com/office/officeart/2005/8/layout/hProcess6"/>
    <dgm:cxn modelId="{EC4E11DF-E62E-8A49-9856-A69F186285CB}" type="presParOf" srcId="{B29C6594-8720-0740-B72D-26106E7BC23C}" destId="{FE2E4899-34CC-0447-9548-AA4CE53723FE}" srcOrd="0" destOrd="0" presId="urn:microsoft.com/office/officeart/2005/8/layout/hProcess6"/>
    <dgm:cxn modelId="{C1702D66-23D4-7A48-998E-421DDD4FA663}" type="presParOf" srcId="{B29C6594-8720-0740-B72D-26106E7BC23C}" destId="{62907608-FEA8-F541-A088-C204A24CB809}" srcOrd="1" destOrd="0" presId="urn:microsoft.com/office/officeart/2005/8/layout/hProcess6"/>
    <dgm:cxn modelId="{FDFFC597-2FF9-6E46-BBBC-4A1E855A5356}" type="presParOf" srcId="{B29C6594-8720-0740-B72D-26106E7BC23C}" destId="{87BD25A8-C95B-EC4F-A055-DE31B060CCDD}" srcOrd="2" destOrd="0" presId="urn:microsoft.com/office/officeart/2005/8/layout/hProcess6"/>
    <dgm:cxn modelId="{9C6224BB-B550-E743-BC5D-F92D272DE96C}" type="presParOf" srcId="{B29C6594-8720-0740-B72D-26106E7BC23C}" destId="{09AB4E9A-181A-E843-84BC-B933C479A1C7}" srcOrd="3" destOrd="0" presId="urn:microsoft.com/office/officeart/2005/8/layout/hProcess6"/>
    <dgm:cxn modelId="{A3A2D4E0-4603-5940-A934-023064A3083A}" type="presParOf" srcId="{C46CDAF5-A305-104B-9C97-003F06FAF54D}" destId="{142C91EF-BB20-E44D-9B2C-520589225AF8}" srcOrd="1" destOrd="0" presId="urn:microsoft.com/office/officeart/2005/8/layout/hProcess6"/>
    <dgm:cxn modelId="{CC6907F1-5E9C-884D-BB06-F509E864E29F}" type="presParOf" srcId="{C46CDAF5-A305-104B-9C97-003F06FAF54D}" destId="{40BDE883-B3E4-504E-A996-F03FB34F7176}" srcOrd="2" destOrd="0" presId="urn:microsoft.com/office/officeart/2005/8/layout/hProcess6"/>
    <dgm:cxn modelId="{3A228510-2E40-A04A-9FEF-DCB368D9DD26}" type="presParOf" srcId="{40BDE883-B3E4-504E-A996-F03FB34F7176}" destId="{D873A0CB-6429-B746-8582-0FAAA80C11D1}" srcOrd="0" destOrd="0" presId="urn:microsoft.com/office/officeart/2005/8/layout/hProcess6"/>
    <dgm:cxn modelId="{80F5FE58-62D3-9145-A847-FD459274EED7}" type="presParOf" srcId="{40BDE883-B3E4-504E-A996-F03FB34F7176}" destId="{5C8A4561-926A-D941-B491-E55F1EC880DA}" srcOrd="1" destOrd="0" presId="urn:microsoft.com/office/officeart/2005/8/layout/hProcess6"/>
    <dgm:cxn modelId="{F483E72C-742B-D449-A2BF-5F6625A201A4}" type="presParOf" srcId="{40BDE883-B3E4-504E-A996-F03FB34F7176}" destId="{A7721639-91C4-B74B-9333-1B01FC93FB9A}" srcOrd="2" destOrd="0" presId="urn:microsoft.com/office/officeart/2005/8/layout/hProcess6"/>
    <dgm:cxn modelId="{8BDA45E6-59C7-9940-B28D-B20AD996A500}" type="presParOf" srcId="{40BDE883-B3E4-504E-A996-F03FB34F7176}" destId="{95768153-BF19-284D-A1CC-AD983462CBB3}" srcOrd="3" destOrd="0" presId="urn:microsoft.com/office/officeart/2005/8/layout/hProcess6"/>
    <dgm:cxn modelId="{CD82E3B6-BC12-2049-8D35-7598ECD79BA6}" type="presParOf" srcId="{C46CDAF5-A305-104B-9C97-003F06FAF54D}" destId="{22A6F71B-818E-3243-AB22-87632CAC8B2A}" srcOrd="3" destOrd="0" presId="urn:microsoft.com/office/officeart/2005/8/layout/hProcess6"/>
    <dgm:cxn modelId="{7C491450-82BA-9141-A3BB-3B04A7CF2D50}" type="presParOf" srcId="{C46CDAF5-A305-104B-9C97-003F06FAF54D}" destId="{D28E38C3-90DE-5F4B-AB1F-D1682FE4788E}" srcOrd="4" destOrd="0" presId="urn:microsoft.com/office/officeart/2005/8/layout/hProcess6"/>
    <dgm:cxn modelId="{72BF8993-5B9C-B04D-AA96-487C673945A4}" type="presParOf" srcId="{D28E38C3-90DE-5F4B-AB1F-D1682FE4788E}" destId="{18724759-667F-B448-B981-A1D37E37489E}" srcOrd="0" destOrd="0" presId="urn:microsoft.com/office/officeart/2005/8/layout/hProcess6"/>
    <dgm:cxn modelId="{F061F8FD-117E-E04C-B7D7-E74CB41FBEA8}" type="presParOf" srcId="{D28E38C3-90DE-5F4B-AB1F-D1682FE4788E}" destId="{5AB90A3D-7B78-DD4C-92A7-93F7C51DF66F}" srcOrd="1" destOrd="0" presId="urn:microsoft.com/office/officeart/2005/8/layout/hProcess6"/>
    <dgm:cxn modelId="{996146A8-F83C-5845-994B-2E95E6A3D90F}" type="presParOf" srcId="{D28E38C3-90DE-5F4B-AB1F-D1682FE4788E}" destId="{C1AB7FBD-224B-4347-83CD-EBA78F534679}" srcOrd="2" destOrd="0" presId="urn:microsoft.com/office/officeart/2005/8/layout/hProcess6"/>
    <dgm:cxn modelId="{6CCAC90A-D3EC-B149-B31D-0B1C6C5AC283}" type="presParOf" srcId="{D28E38C3-90DE-5F4B-AB1F-D1682FE4788E}" destId="{BF21F76E-67FF-E549-960E-E8AA38120CA8}" srcOrd="3" destOrd="0" presId="urn:microsoft.com/office/officeart/2005/8/layout/hProcess6"/>
  </dgm:cxnLst>
  <dgm:bg/>
  <dgm:whole/>
  <dgm:extLst>
    <a:ext uri="http://schemas.microsoft.com/office/drawing/2008/diagram">
      <dsp:dataModelExt xmlns:dsp="http://schemas.microsoft.com/office/drawing/2008/diagram" relId="rId31"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2FD203-3ECA-7940-83FC-B4E0E5B7190B}">
      <dsp:nvSpPr>
        <dsp:cNvPr id="0" name=""/>
        <dsp:cNvSpPr/>
      </dsp:nvSpPr>
      <dsp:spPr>
        <a:xfrm>
          <a:off x="691783" y="788"/>
          <a:ext cx="194031" cy="116419"/>
        </a:xfrm>
        <a:prstGeom prst="rect">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dirty="0" smtClean="0"/>
            <a:t>Academic success &amp; MCAT success</a:t>
          </a:r>
          <a:endParaRPr lang="en-US" sz="500" kern="1200" dirty="0"/>
        </a:p>
      </dsp:txBody>
      <dsp:txXfrm>
        <a:off x="691783" y="788"/>
        <a:ext cx="194031" cy="116419"/>
      </dsp:txXfrm>
    </dsp:sp>
    <dsp:sp modelId="{AC0AB004-61B3-5040-9D8A-C78DB1FDC2C3}">
      <dsp:nvSpPr>
        <dsp:cNvPr id="0" name=""/>
        <dsp:cNvSpPr/>
      </dsp:nvSpPr>
      <dsp:spPr>
        <a:xfrm>
          <a:off x="905218" y="788"/>
          <a:ext cx="194031" cy="116419"/>
        </a:xfrm>
        <a:prstGeom prst="rect">
          <a:avLst/>
        </a:prstGeom>
        <a:gradFill rotWithShape="0">
          <a:gsLst>
            <a:gs pos="0">
              <a:schemeClr val="accent3">
                <a:shade val="80000"/>
                <a:hueOff val="-75855"/>
                <a:satOff val="772"/>
                <a:lumOff val="4634"/>
                <a:alphaOff val="0"/>
                <a:shade val="51000"/>
                <a:satMod val="130000"/>
              </a:schemeClr>
            </a:gs>
            <a:gs pos="80000">
              <a:schemeClr val="accent3">
                <a:shade val="80000"/>
                <a:hueOff val="-75855"/>
                <a:satOff val="772"/>
                <a:lumOff val="4634"/>
                <a:alphaOff val="0"/>
                <a:shade val="93000"/>
                <a:satMod val="130000"/>
              </a:schemeClr>
            </a:gs>
            <a:gs pos="100000">
              <a:schemeClr val="accent3">
                <a:shade val="80000"/>
                <a:hueOff val="-75855"/>
                <a:satOff val="772"/>
                <a:lumOff val="463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dirty="0" smtClean="0"/>
            <a:t>Underutilization of counseling services</a:t>
          </a:r>
          <a:endParaRPr lang="en-US" sz="500" kern="1200" dirty="0"/>
        </a:p>
      </dsp:txBody>
      <dsp:txXfrm>
        <a:off x="905218" y="788"/>
        <a:ext cx="194031" cy="116419"/>
      </dsp:txXfrm>
    </dsp:sp>
    <dsp:sp modelId="{BBB0E6FD-35CB-F843-9A7B-661996D54656}">
      <dsp:nvSpPr>
        <dsp:cNvPr id="0" name=""/>
        <dsp:cNvSpPr/>
      </dsp:nvSpPr>
      <dsp:spPr>
        <a:xfrm>
          <a:off x="1118653" y="788"/>
          <a:ext cx="194031" cy="116419"/>
        </a:xfrm>
        <a:prstGeom prst="rect">
          <a:avLst/>
        </a:prstGeom>
        <a:gradFill rotWithShape="0">
          <a:gsLst>
            <a:gs pos="0">
              <a:schemeClr val="accent3">
                <a:shade val="80000"/>
                <a:hueOff val="-151710"/>
                <a:satOff val="1545"/>
                <a:lumOff val="9269"/>
                <a:alphaOff val="0"/>
                <a:shade val="51000"/>
                <a:satMod val="130000"/>
              </a:schemeClr>
            </a:gs>
            <a:gs pos="80000">
              <a:schemeClr val="accent3">
                <a:shade val="80000"/>
                <a:hueOff val="-151710"/>
                <a:satOff val="1545"/>
                <a:lumOff val="9269"/>
                <a:alphaOff val="0"/>
                <a:shade val="93000"/>
                <a:satMod val="130000"/>
              </a:schemeClr>
            </a:gs>
            <a:gs pos="100000">
              <a:schemeClr val="accent3">
                <a:shade val="80000"/>
                <a:hueOff val="-151710"/>
                <a:satOff val="1545"/>
                <a:lumOff val="926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dirty="0" smtClean="0"/>
            <a:t>Increased self-confidence</a:t>
          </a:r>
          <a:endParaRPr lang="en-US" sz="500" kern="1200" dirty="0"/>
        </a:p>
      </dsp:txBody>
      <dsp:txXfrm>
        <a:off x="1118653" y="788"/>
        <a:ext cx="194031" cy="116419"/>
      </dsp:txXfrm>
    </dsp:sp>
    <dsp:sp modelId="{32FC2641-2D51-D648-ACF2-C8A0115C268D}">
      <dsp:nvSpPr>
        <dsp:cNvPr id="0" name=""/>
        <dsp:cNvSpPr/>
      </dsp:nvSpPr>
      <dsp:spPr>
        <a:xfrm>
          <a:off x="1332089" y="788"/>
          <a:ext cx="194031" cy="116419"/>
        </a:xfrm>
        <a:prstGeom prst="rect">
          <a:avLst/>
        </a:prstGeom>
        <a:gradFill rotWithShape="0">
          <a:gsLst>
            <a:gs pos="0">
              <a:schemeClr val="accent3">
                <a:shade val="80000"/>
                <a:hueOff val="-227565"/>
                <a:satOff val="2317"/>
                <a:lumOff val="13903"/>
                <a:alphaOff val="0"/>
                <a:shade val="51000"/>
                <a:satMod val="130000"/>
              </a:schemeClr>
            </a:gs>
            <a:gs pos="80000">
              <a:schemeClr val="accent3">
                <a:shade val="80000"/>
                <a:hueOff val="-227565"/>
                <a:satOff val="2317"/>
                <a:lumOff val="13903"/>
                <a:alphaOff val="0"/>
                <a:shade val="93000"/>
                <a:satMod val="130000"/>
              </a:schemeClr>
            </a:gs>
            <a:gs pos="100000">
              <a:schemeClr val="accent3">
                <a:shade val="80000"/>
                <a:hueOff val="-227565"/>
                <a:satOff val="2317"/>
                <a:lumOff val="1390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dirty="0" smtClean="0"/>
            <a:t>Aspiration to become a physician</a:t>
          </a:r>
          <a:endParaRPr lang="en-US" sz="500" kern="1200" dirty="0"/>
        </a:p>
      </dsp:txBody>
      <dsp:txXfrm>
        <a:off x="1332089" y="788"/>
        <a:ext cx="194031" cy="116419"/>
      </dsp:txXfrm>
    </dsp:sp>
    <dsp:sp modelId="{14334A50-CC61-9A43-9505-7C11C5EB391C}">
      <dsp:nvSpPr>
        <dsp:cNvPr id="0" name=""/>
        <dsp:cNvSpPr/>
      </dsp:nvSpPr>
      <dsp:spPr>
        <a:xfrm>
          <a:off x="1545524" y="788"/>
          <a:ext cx="194031" cy="116419"/>
        </a:xfrm>
        <a:prstGeom prst="rect">
          <a:avLst/>
        </a:prstGeom>
        <a:gradFill rotWithShape="0">
          <a:gsLst>
            <a:gs pos="0">
              <a:schemeClr val="accent3">
                <a:shade val="80000"/>
                <a:hueOff val="-303419"/>
                <a:satOff val="3089"/>
                <a:lumOff val="18538"/>
                <a:alphaOff val="0"/>
                <a:shade val="51000"/>
                <a:satMod val="130000"/>
              </a:schemeClr>
            </a:gs>
            <a:gs pos="80000">
              <a:schemeClr val="accent3">
                <a:shade val="80000"/>
                <a:hueOff val="-303419"/>
                <a:satOff val="3089"/>
                <a:lumOff val="18538"/>
                <a:alphaOff val="0"/>
                <a:shade val="93000"/>
                <a:satMod val="130000"/>
              </a:schemeClr>
            </a:gs>
            <a:gs pos="100000">
              <a:schemeClr val="accent3">
                <a:shade val="80000"/>
                <a:hueOff val="-303419"/>
                <a:satOff val="3089"/>
                <a:lumOff val="18538"/>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dirty="0" smtClean="0"/>
            <a:t>Going back to serve the community</a:t>
          </a:r>
          <a:endParaRPr lang="en-US" sz="500" kern="1200" dirty="0"/>
        </a:p>
      </dsp:txBody>
      <dsp:txXfrm>
        <a:off x="1545524" y="788"/>
        <a:ext cx="194031" cy="116419"/>
      </dsp:txXfrm>
    </dsp:sp>
    <dsp:sp modelId="{7F549403-E45C-2F48-BD24-575068A9AD0F}">
      <dsp:nvSpPr>
        <dsp:cNvPr id="0" name=""/>
        <dsp:cNvSpPr/>
      </dsp:nvSpPr>
      <dsp:spPr>
        <a:xfrm>
          <a:off x="1758959" y="788"/>
          <a:ext cx="194031" cy="116419"/>
        </a:xfrm>
        <a:prstGeom prst="rect">
          <a:avLst/>
        </a:prstGeom>
        <a:gradFill rotWithShape="0">
          <a:gsLst>
            <a:gs pos="0">
              <a:schemeClr val="accent3">
                <a:shade val="80000"/>
                <a:hueOff val="-379274"/>
                <a:satOff val="3861"/>
                <a:lumOff val="23172"/>
                <a:alphaOff val="0"/>
                <a:shade val="51000"/>
                <a:satMod val="130000"/>
              </a:schemeClr>
            </a:gs>
            <a:gs pos="80000">
              <a:schemeClr val="accent3">
                <a:shade val="80000"/>
                <a:hueOff val="-379274"/>
                <a:satOff val="3861"/>
                <a:lumOff val="23172"/>
                <a:alphaOff val="0"/>
                <a:shade val="93000"/>
                <a:satMod val="130000"/>
              </a:schemeClr>
            </a:gs>
            <a:gs pos="100000">
              <a:schemeClr val="accent3">
                <a:shade val="80000"/>
                <a:hueOff val="-379274"/>
                <a:satOff val="3861"/>
                <a:lumOff val="23172"/>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r>
            <a:rPr lang="en-US" sz="500" kern="1200" smtClean="0"/>
            <a:t>Continued involvement in a health-related field</a:t>
          </a:r>
          <a:endParaRPr lang="en-US" sz="500" kern="1200" dirty="0"/>
        </a:p>
      </dsp:txBody>
      <dsp:txXfrm>
        <a:off x="1758959" y="788"/>
        <a:ext cx="194031" cy="116419"/>
      </dsp:txXfrm>
    </dsp:sp>
    <dsp:sp modelId="{FE52F145-855E-D74E-8A21-D749F25B6795}">
      <dsp:nvSpPr>
        <dsp:cNvPr id="0" name=""/>
        <dsp:cNvSpPr/>
      </dsp:nvSpPr>
      <dsp:spPr>
        <a:xfrm flipH="1">
          <a:off x="473923" y="136610"/>
          <a:ext cx="1483492" cy="1558050"/>
        </a:xfrm>
        <a:prstGeom prst="rect">
          <a:avLst/>
        </a:prstGeom>
        <a:gradFill rotWithShape="0">
          <a:gsLst>
            <a:gs pos="0">
              <a:schemeClr val="accent3">
                <a:shade val="80000"/>
                <a:hueOff val="-455129"/>
                <a:satOff val="4634"/>
                <a:lumOff val="27807"/>
                <a:alphaOff val="0"/>
                <a:shade val="51000"/>
                <a:satMod val="130000"/>
              </a:schemeClr>
            </a:gs>
            <a:gs pos="80000">
              <a:schemeClr val="accent3">
                <a:shade val="80000"/>
                <a:hueOff val="-455129"/>
                <a:satOff val="4634"/>
                <a:lumOff val="27807"/>
                <a:alphaOff val="0"/>
                <a:shade val="93000"/>
                <a:satMod val="130000"/>
              </a:schemeClr>
            </a:gs>
            <a:gs pos="100000">
              <a:schemeClr val="accent3">
                <a:shade val="80000"/>
                <a:hueOff val="-455129"/>
                <a:satOff val="4634"/>
                <a:lumOff val="2780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endParaRPr lang="en-US" sz="500" kern="1200"/>
        </a:p>
      </dsp:txBody>
      <dsp:txXfrm>
        <a:off x="473923" y="136610"/>
        <a:ext cx="1483492" cy="1558050"/>
      </dsp:txXfrm>
    </dsp:sp>
    <dsp:sp modelId="{B91E229A-4785-204F-A3F8-95E13F063641}">
      <dsp:nvSpPr>
        <dsp:cNvPr id="0" name=""/>
        <dsp:cNvSpPr/>
      </dsp:nvSpPr>
      <dsp:spPr>
        <a:xfrm>
          <a:off x="1976819" y="857426"/>
          <a:ext cx="194031" cy="116419"/>
        </a:xfrm>
        <a:prstGeom prst="rect">
          <a:avLst/>
        </a:prstGeom>
        <a:gradFill rotWithShape="0">
          <a:gsLst>
            <a:gs pos="0">
              <a:schemeClr val="accent3">
                <a:shade val="80000"/>
                <a:hueOff val="-530984"/>
                <a:satOff val="5406"/>
                <a:lumOff val="32441"/>
                <a:alphaOff val="0"/>
                <a:shade val="51000"/>
                <a:satMod val="130000"/>
              </a:schemeClr>
            </a:gs>
            <a:gs pos="80000">
              <a:schemeClr val="accent3">
                <a:shade val="80000"/>
                <a:hueOff val="-530984"/>
                <a:satOff val="5406"/>
                <a:lumOff val="32441"/>
                <a:alphaOff val="0"/>
                <a:shade val="93000"/>
                <a:satMod val="130000"/>
              </a:schemeClr>
            </a:gs>
            <a:gs pos="100000">
              <a:schemeClr val="accent3">
                <a:shade val="80000"/>
                <a:hueOff val="-530984"/>
                <a:satOff val="5406"/>
                <a:lumOff val="3244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222250">
            <a:lnSpc>
              <a:spcPct val="90000"/>
            </a:lnSpc>
            <a:spcBef>
              <a:spcPct val="0"/>
            </a:spcBef>
            <a:spcAft>
              <a:spcPct val="35000"/>
            </a:spcAft>
          </a:pPr>
          <a:endParaRPr lang="en-US" sz="500" kern="1200"/>
        </a:p>
      </dsp:txBody>
      <dsp:txXfrm>
        <a:off x="1976819" y="857426"/>
        <a:ext cx="194031" cy="1164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78D8A7-91FA-6049-B7A0-DA0274FDC3B3}">
      <dsp:nvSpPr>
        <dsp:cNvPr id="0" name=""/>
        <dsp:cNvSpPr/>
      </dsp:nvSpPr>
      <dsp:spPr>
        <a:xfrm>
          <a:off x="434231" y="451"/>
          <a:ext cx="845863" cy="51033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US" sz="2300" kern="1200"/>
        </a:p>
      </dsp:txBody>
      <dsp:txXfrm>
        <a:off x="434231" y="451"/>
        <a:ext cx="845863" cy="510339"/>
      </dsp:txXfrm>
    </dsp:sp>
    <dsp:sp modelId="{F6E7AA7A-AEDA-6F4E-B419-471578BFCD1C}">
      <dsp:nvSpPr>
        <dsp:cNvPr id="0" name=""/>
        <dsp:cNvSpPr/>
      </dsp:nvSpPr>
      <dsp:spPr>
        <a:xfrm>
          <a:off x="1364680" y="1861"/>
          <a:ext cx="845863" cy="50751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US" sz="2300" kern="1200"/>
        </a:p>
      </dsp:txBody>
      <dsp:txXfrm>
        <a:off x="1364680" y="1861"/>
        <a:ext cx="845863" cy="507517"/>
      </dsp:txXfrm>
    </dsp:sp>
    <dsp:sp modelId="{16394D95-5E53-D247-B5F7-8F50D5FA32E1}">
      <dsp:nvSpPr>
        <dsp:cNvPr id="0" name=""/>
        <dsp:cNvSpPr/>
      </dsp:nvSpPr>
      <dsp:spPr>
        <a:xfrm>
          <a:off x="434231" y="595376"/>
          <a:ext cx="845863" cy="50751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US" sz="2300" kern="1200"/>
        </a:p>
      </dsp:txBody>
      <dsp:txXfrm>
        <a:off x="434231" y="595376"/>
        <a:ext cx="845863" cy="507517"/>
      </dsp:txXfrm>
    </dsp:sp>
    <dsp:sp modelId="{AAAB9ACA-896F-1D43-A8FD-40E08E41B628}">
      <dsp:nvSpPr>
        <dsp:cNvPr id="0" name=""/>
        <dsp:cNvSpPr/>
      </dsp:nvSpPr>
      <dsp:spPr>
        <a:xfrm>
          <a:off x="1364680" y="595376"/>
          <a:ext cx="845863" cy="50751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US" sz="2300" kern="1200"/>
        </a:p>
      </dsp:txBody>
      <dsp:txXfrm>
        <a:off x="1364680" y="595376"/>
        <a:ext cx="845863" cy="507517"/>
      </dsp:txXfrm>
    </dsp:sp>
    <dsp:sp modelId="{00068A81-8247-E741-AD62-67FD57753CCB}">
      <dsp:nvSpPr>
        <dsp:cNvPr id="0" name=""/>
        <dsp:cNvSpPr/>
      </dsp:nvSpPr>
      <dsp:spPr>
        <a:xfrm>
          <a:off x="899455" y="1187481"/>
          <a:ext cx="845863" cy="50751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endParaRPr lang="en-US" sz="2300" kern="1200"/>
        </a:p>
      </dsp:txBody>
      <dsp:txXfrm>
        <a:off x="899455" y="1187481"/>
        <a:ext cx="845863" cy="5075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17DD7-4AB1-E748-9BFD-8472BC4F05D8}">
      <dsp:nvSpPr>
        <dsp:cNvPr id="0" name=""/>
        <dsp:cNvSpPr/>
      </dsp:nvSpPr>
      <dsp:spPr>
        <a:xfrm>
          <a:off x="0" y="21232"/>
          <a:ext cx="826492" cy="495895"/>
        </a:xfrm>
        <a:prstGeom prst="rect">
          <a:avLst/>
        </a:prstGeom>
        <a:gradFill rotWithShape="0">
          <a:gsLst>
            <a:gs pos="0">
              <a:schemeClr val="accent3">
                <a:shade val="80000"/>
                <a:hueOff val="0"/>
                <a:satOff val="0"/>
                <a:lumOff val="0"/>
                <a:alphaOff val="0"/>
                <a:shade val="51000"/>
                <a:satMod val="130000"/>
              </a:schemeClr>
            </a:gs>
            <a:gs pos="80000">
              <a:schemeClr val="accent3">
                <a:shade val="80000"/>
                <a:hueOff val="0"/>
                <a:satOff val="0"/>
                <a:lumOff val="0"/>
                <a:alphaOff val="0"/>
                <a:shade val="93000"/>
                <a:satMod val="130000"/>
              </a:schemeClr>
            </a:gs>
            <a:gs pos="100000">
              <a:schemeClr val="accent3">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smtClean="0"/>
            <a:t>Academic success and MCAT success</a:t>
          </a:r>
          <a:endParaRPr lang="en-US" sz="700" kern="1200" dirty="0"/>
        </a:p>
      </dsp:txBody>
      <dsp:txXfrm>
        <a:off x="0" y="21232"/>
        <a:ext cx="826492" cy="495895"/>
      </dsp:txXfrm>
    </dsp:sp>
    <dsp:sp modelId="{ED88282B-E3DC-EB43-9E75-5E0A6CF1C07F}">
      <dsp:nvSpPr>
        <dsp:cNvPr id="0" name=""/>
        <dsp:cNvSpPr/>
      </dsp:nvSpPr>
      <dsp:spPr>
        <a:xfrm>
          <a:off x="909141" y="21232"/>
          <a:ext cx="826492" cy="495895"/>
        </a:xfrm>
        <a:prstGeom prst="rect">
          <a:avLst/>
        </a:prstGeom>
        <a:gradFill rotWithShape="0">
          <a:gsLst>
            <a:gs pos="0">
              <a:schemeClr val="accent3">
                <a:shade val="80000"/>
                <a:hueOff val="-88497"/>
                <a:satOff val="901"/>
                <a:lumOff val="5407"/>
                <a:alphaOff val="0"/>
                <a:shade val="51000"/>
                <a:satMod val="130000"/>
              </a:schemeClr>
            </a:gs>
            <a:gs pos="80000">
              <a:schemeClr val="accent3">
                <a:shade val="80000"/>
                <a:hueOff val="-88497"/>
                <a:satOff val="901"/>
                <a:lumOff val="5407"/>
                <a:alphaOff val="0"/>
                <a:shade val="93000"/>
                <a:satMod val="130000"/>
              </a:schemeClr>
            </a:gs>
            <a:gs pos="100000">
              <a:schemeClr val="accent3">
                <a:shade val="80000"/>
                <a:hueOff val="-88497"/>
                <a:satOff val="901"/>
                <a:lumOff val="540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smtClean="0"/>
            <a:t>Underutilization of counseling services</a:t>
          </a:r>
          <a:endParaRPr lang="en-US" sz="700" kern="1200" dirty="0"/>
        </a:p>
      </dsp:txBody>
      <dsp:txXfrm>
        <a:off x="909141" y="21232"/>
        <a:ext cx="826492" cy="495895"/>
      </dsp:txXfrm>
    </dsp:sp>
    <dsp:sp modelId="{29F4D386-4DD7-9E4F-8397-845045B36B9E}">
      <dsp:nvSpPr>
        <dsp:cNvPr id="0" name=""/>
        <dsp:cNvSpPr/>
      </dsp:nvSpPr>
      <dsp:spPr>
        <a:xfrm>
          <a:off x="1818282" y="21232"/>
          <a:ext cx="826492" cy="495895"/>
        </a:xfrm>
        <a:prstGeom prst="rect">
          <a:avLst/>
        </a:prstGeom>
        <a:gradFill rotWithShape="0">
          <a:gsLst>
            <a:gs pos="0">
              <a:schemeClr val="accent3">
                <a:shade val="80000"/>
                <a:hueOff val="-176995"/>
                <a:satOff val="1802"/>
                <a:lumOff val="10814"/>
                <a:alphaOff val="0"/>
                <a:shade val="51000"/>
                <a:satMod val="130000"/>
              </a:schemeClr>
            </a:gs>
            <a:gs pos="80000">
              <a:schemeClr val="accent3">
                <a:shade val="80000"/>
                <a:hueOff val="-176995"/>
                <a:satOff val="1802"/>
                <a:lumOff val="10814"/>
                <a:alphaOff val="0"/>
                <a:shade val="93000"/>
                <a:satMod val="130000"/>
              </a:schemeClr>
            </a:gs>
            <a:gs pos="100000">
              <a:schemeClr val="accent3">
                <a:shade val="80000"/>
                <a:hueOff val="-176995"/>
                <a:satOff val="1802"/>
                <a:lumOff val="1081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smtClean="0"/>
            <a:t>Increased self-confidence in current career</a:t>
          </a:r>
          <a:endParaRPr lang="en-US" sz="700" kern="1200" dirty="0"/>
        </a:p>
      </dsp:txBody>
      <dsp:txXfrm>
        <a:off x="1818282" y="21232"/>
        <a:ext cx="826492" cy="495895"/>
      </dsp:txXfrm>
    </dsp:sp>
    <dsp:sp modelId="{6B044C29-39D6-3C4C-8578-4D16663DC27B}">
      <dsp:nvSpPr>
        <dsp:cNvPr id="0" name=""/>
        <dsp:cNvSpPr/>
      </dsp:nvSpPr>
      <dsp:spPr>
        <a:xfrm>
          <a:off x="0" y="599777"/>
          <a:ext cx="826492" cy="495895"/>
        </a:xfrm>
        <a:prstGeom prst="rect">
          <a:avLst/>
        </a:prstGeom>
        <a:gradFill rotWithShape="0">
          <a:gsLst>
            <a:gs pos="0">
              <a:schemeClr val="accent3">
                <a:shade val="80000"/>
                <a:hueOff val="-265492"/>
                <a:satOff val="2703"/>
                <a:lumOff val="16221"/>
                <a:alphaOff val="0"/>
                <a:shade val="51000"/>
                <a:satMod val="130000"/>
              </a:schemeClr>
            </a:gs>
            <a:gs pos="80000">
              <a:schemeClr val="accent3">
                <a:shade val="80000"/>
                <a:hueOff val="-265492"/>
                <a:satOff val="2703"/>
                <a:lumOff val="16221"/>
                <a:alphaOff val="0"/>
                <a:shade val="93000"/>
                <a:satMod val="130000"/>
              </a:schemeClr>
            </a:gs>
            <a:gs pos="100000">
              <a:schemeClr val="accent3">
                <a:shade val="80000"/>
                <a:hueOff val="-265492"/>
                <a:satOff val="2703"/>
                <a:lumOff val="1622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smtClean="0"/>
            <a:t>Aspiration to become a physician</a:t>
          </a:r>
          <a:endParaRPr lang="en-US" sz="700" kern="1200" dirty="0"/>
        </a:p>
      </dsp:txBody>
      <dsp:txXfrm>
        <a:off x="0" y="599777"/>
        <a:ext cx="826492" cy="495895"/>
      </dsp:txXfrm>
    </dsp:sp>
    <dsp:sp modelId="{540128A9-D8FF-194B-B50B-31C96278FE70}">
      <dsp:nvSpPr>
        <dsp:cNvPr id="0" name=""/>
        <dsp:cNvSpPr/>
      </dsp:nvSpPr>
      <dsp:spPr>
        <a:xfrm>
          <a:off x="909141" y="599777"/>
          <a:ext cx="826492" cy="495895"/>
        </a:xfrm>
        <a:prstGeom prst="rect">
          <a:avLst/>
        </a:prstGeom>
        <a:gradFill rotWithShape="0">
          <a:gsLst>
            <a:gs pos="0">
              <a:schemeClr val="accent3">
                <a:shade val="80000"/>
                <a:hueOff val="-353989"/>
                <a:satOff val="3604"/>
                <a:lumOff val="21627"/>
                <a:alphaOff val="0"/>
                <a:shade val="51000"/>
                <a:satMod val="130000"/>
              </a:schemeClr>
            </a:gs>
            <a:gs pos="80000">
              <a:schemeClr val="accent3">
                <a:shade val="80000"/>
                <a:hueOff val="-353989"/>
                <a:satOff val="3604"/>
                <a:lumOff val="21627"/>
                <a:alphaOff val="0"/>
                <a:shade val="93000"/>
                <a:satMod val="130000"/>
              </a:schemeClr>
            </a:gs>
            <a:gs pos="100000">
              <a:schemeClr val="accent3">
                <a:shade val="80000"/>
                <a:hueOff val="-353989"/>
                <a:satOff val="3604"/>
                <a:lumOff val="2162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dirty="0" smtClean="0"/>
            <a:t>Going back to serve the community</a:t>
          </a:r>
          <a:endParaRPr lang="en-US" sz="700" kern="1200" dirty="0"/>
        </a:p>
      </dsp:txBody>
      <dsp:txXfrm>
        <a:off x="909141" y="599777"/>
        <a:ext cx="826492" cy="495895"/>
      </dsp:txXfrm>
    </dsp:sp>
    <dsp:sp modelId="{F6692C8C-858E-1740-B91F-04213494A055}">
      <dsp:nvSpPr>
        <dsp:cNvPr id="0" name=""/>
        <dsp:cNvSpPr/>
      </dsp:nvSpPr>
      <dsp:spPr>
        <a:xfrm>
          <a:off x="1818282" y="599777"/>
          <a:ext cx="826492" cy="495895"/>
        </a:xfrm>
        <a:prstGeom prst="rect">
          <a:avLst/>
        </a:prstGeom>
        <a:gradFill rotWithShape="0">
          <a:gsLst>
            <a:gs pos="0">
              <a:schemeClr val="accent3">
                <a:shade val="80000"/>
                <a:hueOff val="-442487"/>
                <a:satOff val="4505"/>
                <a:lumOff val="27034"/>
                <a:alphaOff val="0"/>
                <a:shade val="51000"/>
                <a:satMod val="130000"/>
              </a:schemeClr>
            </a:gs>
            <a:gs pos="80000">
              <a:schemeClr val="accent3">
                <a:shade val="80000"/>
                <a:hueOff val="-442487"/>
                <a:satOff val="4505"/>
                <a:lumOff val="27034"/>
                <a:alphaOff val="0"/>
                <a:shade val="93000"/>
                <a:satMod val="130000"/>
              </a:schemeClr>
            </a:gs>
            <a:gs pos="100000">
              <a:schemeClr val="accent3">
                <a:shade val="80000"/>
                <a:hueOff val="-442487"/>
                <a:satOff val="4505"/>
                <a:lumOff val="27034"/>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kern="1200" smtClean="0"/>
            <a:t>Continued involvement in a health-related field</a:t>
          </a:r>
          <a:endParaRPr lang="en-US" sz="700" kern="1200"/>
        </a:p>
      </dsp:txBody>
      <dsp:txXfrm>
        <a:off x="1818282" y="599777"/>
        <a:ext cx="826492" cy="495895"/>
      </dsp:txXfrm>
    </dsp:sp>
    <dsp:sp modelId="{7789B4F6-5FE7-D24F-9642-60194D262FC7}">
      <dsp:nvSpPr>
        <dsp:cNvPr id="0" name=""/>
        <dsp:cNvSpPr/>
      </dsp:nvSpPr>
      <dsp:spPr>
        <a:xfrm>
          <a:off x="909141" y="1178321"/>
          <a:ext cx="826492" cy="495895"/>
        </a:xfrm>
        <a:prstGeom prst="rect">
          <a:avLst/>
        </a:prstGeom>
        <a:gradFill rotWithShape="0">
          <a:gsLst>
            <a:gs pos="0">
              <a:schemeClr val="accent3">
                <a:shade val="80000"/>
                <a:hueOff val="-530984"/>
                <a:satOff val="5406"/>
                <a:lumOff val="32441"/>
                <a:alphaOff val="0"/>
                <a:shade val="51000"/>
                <a:satMod val="130000"/>
              </a:schemeClr>
            </a:gs>
            <a:gs pos="80000">
              <a:schemeClr val="accent3">
                <a:shade val="80000"/>
                <a:hueOff val="-530984"/>
                <a:satOff val="5406"/>
                <a:lumOff val="32441"/>
                <a:alphaOff val="0"/>
                <a:shade val="93000"/>
                <a:satMod val="130000"/>
              </a:schemeClr>
            </a:gs>
            <a:gs pos="100000">
              <a:schemeClr val="accent3">
                <a:shade val="80000"/>
                <a:hueOff val="-530984"/>
                <a:satOff val="5406"/>
                <a:lumOff val="32441"/>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endParaRPr lang="en-US" sz="700" kern="1200"/>
        </a:p>
      </dsp:txBody>
      <dsp:txXfrm>
        <a:off x="909141" y="1178321"/>
        <a:ext cx="826492" cy="4958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166DB6-D59E-FA4A-B74E-1FD5935D4D3A}">
      <dsp:nvSpPr>
        <dsp:cNvPr id="0" name=""/>
        <dsp:cNvSpPr/>
      </dsp:nvSpPr>
      <dsp:spPr>
        <a:xfrm>
          <a:off x="1658733" y="1114082"/>
          <a:ext cx="350310" cy="91440"/>
        </a:xfrm>
        <a:custGeom>
          <a:avLst/>
          <a:gdLst/>
          <a:ahLst/>
          <a:cxnLst/>
          <a:rect l="0" t="0" r="0" b="0"/>
          <a:pathLst>
            <a:path>
              <a:moveTo>
                <a:pt x="0" y="45720"/>
              </a:moveTo>
              <a:lnTo>
                <a:pt x="350310" y="45720"/>
              </a:lnTo>
            </a:path>
          </a:pathLst>
        </a:custGeom>
        <a:noFill/>
        <a:ln w="9525" cap="flat" cmpd="sng" algn="ctr">
          <a:solidFill>
            <a:schemeClr val="accent5">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24366" y="1157897"/>
        <a:ext cx="19045" cy="3809"/>
      </dsp:txXfrm>
    </dsp:sp>
    <dsp:sp modelId="{D39BCD7D-F1DC-6E40-B014-549F6A485501}">
      <dsp:nvSpPr>
        <dsp:cNvPr id="0" name=""/>
        <dsp:cNvSpPr/>
      </dsp:nvSpPr>
      <dsp:spPr>
        <a:xfrm>
          <a:off x="4399" y="662961"/>
          <a:ext cx="1656134" cy="993680"/>
        </a:xfrm>
        <a:prstGeom prst="rect">
          <a:avLst/>
        </a:prstGeom>
        <a:gradFill rotWithShape="0">
          <a:gsLst>
            <a:gs pos="0">
              <a:schemeClr val="accent5">
                <a:shade val="80000"/>
                <a:hueOff val="0"/>
                <a:satOff val="0"/>
                <a:lumOff val="0"/>
                <a:alphaOff val="0"/>
                <a:shade val="51000"/>
                <a:satMod val="130000"/>
              </a:schemeClr>
            </a:gs>
            <a:gs pos="80000">
              <a:schemeClr val="accent5">
                <a:shade val="80000"/>
                <a:hueOff val="0"/>
                <a:satOff val="0"/>
                <a:lumOff val="0"/>
                <a:alphaOff val="0"/>
                <a:shade val="93000"/>
                <a:satMod val="130000"/>
              </a:schemeClr>
            </a:gs>
            <a:gs pos="100000">
              <a:schemeClr val="accent5">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Underutilization of Counseling Services</a:t>
          </a:r>
          <a:endParaRPr lang="en-US" sz="1400" kern="1200" dirty="0"/>
        </a:p>
      </dsp:txBody>
      <dsp:txXfrm>
        <a:off x="4399" y="662961"/>
        <a:ext cx="1656134" cy="993680"/>
      </dsp:txXfrm>
    </dsp:sp>
    <dsp:sp modelId="{871A4845-8304-2844-91DB-41A5DE4121E6}">
      <dsp:nvSpPr>
        <dsp:cNvPr id="0" name=""/>
        <dsp:cNvSpPr/>
      </dsp:nvSpPr>
      <dsp:spPr>
        <a:xfrm>
          <a:off x="3695779" y="1114082"/>
          <a:ext cx="350310" cy="91440"/>
        </a:xfrm>
        <a:custGeom>
          <a:avLst/>
          <a:gdLst/>
          <a:ahLst/>
          <a:cxnLst/>
          <a:rect l="0" t="0" r="0" b="0"/>
          <a:pathLst>
            <a:path>
              <a:moveTo>
                <a:pt x="0" y="45720"/>
              </a:moveTo>
              <a:lnTo>
                <a:pt x="350310" y="45720"/>
              </a:lnTo>
            </a:path>
          </a:pathLst>
        </a:custGeom>
        <a:noFill/>
        <a:ln w="9525" cap="flat" cmpd="sng" algn="ctr">
          <a:solidFill>
            <a:schemeClr val="accent5">
              <a:shade val="90000"/>
              <a:hueOff val="36487"/>
              <a:satOff val="-166"/>
              <a:lumOff val="4489"/>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61411" y="1157897"/>
        <a:ext cx="19045" cy="3809"/>
      </dsp:txXfrm>
    </dsp:sp>
    <dsp:sp modelId="{CE345BD4-517A-CD45-9AEB-9A3F649A68A9}">
      <dsp:nvSpPr>
        <dsp:cNvPr id="0" name=""/>
        <dsp:cNvSpPr/>
      </dsp:nvSpPr>
      <dsp:spPr>
        <a:xfrm>
          <a:off x="2041444" y="662961"/>
          <a:ext cx="1656134" cy="993680"/>
        </a:xfrm>
        <a:prstGeom prst="rect">
          <a:avLst/>
        </a:prstGeom>
        <a:gradFill rotWithShape="0">
          <a:gsLst>
            <a:gs pos="0">
              <a:schemeClr val="accent5">
                <a:shade val="80000"/>
                <a:hueOff val="29216"/>
                <a:satOff val="754"/>
                <a:lumOff val="4208"/>
                <a:alphaOff val="0"/>
                <a:shade val="51000"/>
                <a:satMod val="130000"/>
              </a:schemeClr>
            </a:gs>
            <a:gs pos="80000">
              <a:schemeClr val="accent5">
                <a:shade val="80000"/>
                <a:hueOff val="29216"/>
                <a:satOff val="754"/>
                <a:lumOff val="4208"/>
                <a:alphaOff val="0"/>
                <a:shade val="93000"/>
                <a:satMod val="130000"/>
              </a:schemeClr>
            </a:gs>
            <a:gs pos="100000">
              <a:schemeClr val="accent5">
                <a:shade val="80000"/>
                <a:hueOff val="29216"/>
                <a:satOff val="754"/>
                <a:lumOff val="420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Academic Success &amp; MCAT Success</a:t>
          </a:r>
          <a:endParaRPr lang="en-US" sz="1400" kern="1200" dirty="0"/>
        </a:p>
      </dsp:txBody>
      <dsp:txXfrm>
        <a:off x="2041444" y="662961"/>
        <a:ext cx="1656134" cy="993680"/>
      </dsp:txXfrm>
    </dsp:sp>
    <dsp:sp modelId="{81B4CD55-8241-CC46-83FA-3D50B7D8CA20}">
      <dsp:nvSpPr>
        <dsp:cNvPr id="0" name=""/>
        <dsp:cNvSpPr/>
      </dsp:nvSpPr>
      <dsp:spPr>
        <a:xfrm>
          <a:off x="832466" y="1654842"/>
          <a:ext cx="4074090" cy="350310"/>
        </a:xfrm>
        <a:custGeom>
          <a:avLst/>
          <a:gdLst/>
          <a:ahLst/>
          <a:cxnLst/>
          <a:rect l="0" t="0" r="0" b="0"/>
          <a:pathLst>
            <a:path>
              <a:moveTo>
                <a:pt x="4074090" y="0"/>
              </a:moveTo>
              <a:lnTo>
                <a:pt x="4074090" y="192255"/>
              </a:lnTo>
              <a:lnTo>
                <a:pt x="0" y="192255"/>
              </a:lnTo>
              <a:lnTo>
                <a:pt x="0" y="350310"/>
              </a:lnTo>
            </a:path>
          </a:pathLst>
        </a:custGeom>
        <a:noFill/>
        <a:ln w="9525" cap="flat" cmpd="sng" algn="ctr">
          <a:solidFill>
            <a:schemeClr val="accent5">
              <a:shade val="90000"/>
              <a:hueOff val="72974"/>
              <a:satOff val="-332"/>
              <a:lumOff val="8977"/>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767215" y="1828093"/>
        <a:ext cx="204592" cy="3809"/>
      </dsp:txXfrm>
    </dsp:sp>
    <dsp:sp modelId="{ED84388A-0F41-9345-A76D-12B87C419C9D}">
      <dsp:nvSpPr>
        <dsp:cNvPr id="0" name=""/>
        <dsp:cNvSpPr/>
      </dsp:nvSpPr>
      <dsp:spPr>
        <a:xfrm>
          <a:off x="4078490" y="662961"/>
          <a:ext cx="1656134" cy="993680"/>
        </a:xfrm>
        <a:prstGeom prst="rect">
          <a:avLst/>
        </a:prstGeom>
        <a:gradFill rotWithShape="0">
          <a:gsLst>
            <a:gs pos="0">
              <a:schemeClr val="accent5">
                <a:shade val="80000"/>
                <a:hueOff val="58432"/>
                <a:satOff val="1507"/>
                <a:lumOff val="8416"/>
                <a:alphaOff val="0"/>
                <a:shade val="51000"/>
                <a:satMod val="130000"/>
              </a:schemeClr>
            </a:gs>
            <a:gs pos="80000">
              <a:schemeClr val="accent5">
                <a:shade val="80000"/>
                <a:hueOff val="58432"/>
                <a:satOff val="1507"/>
                <a:lumOff val="8416"/>
                <a:alphaOff val="0"/>
                <a:shade val="93000"/>
                <a:satMod val="130000"/>
              </a:schemeClr>
            </a:gs>
            <a:gs pos="100000">
              <a:schemeClr val="accent5">
                <a:shade val="80000"/>
                <a:hueOff val="58432"/>
                <a:satOff val="1507"/>
                <a:lumOff val="841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Increased Self-confidence in Current Career</a:t>
          </a:r>
          <a:endParaRPr lang="en-US" sz="1400" kern="1200" dirty="0"/>
        </a:p>
      </dsp:txBody>
      <dsp:txXfrm>
        <a:off x="4078490" y="662961"/>
        <a:ext cx="1656134" cy="993680"/>
      </dsp:txXfrm>
    </dsp:sp>
    <dsp:sp modelId="{15A584E1-051A-CE47-B6F9-81E68D7A274A}">
      <dsp:nvSpPr>
        <dsp:cNvPr id="0" name=""/>
        <dsp:cNvSpPr/>
      </dsp:nvSpPr>
      <dsp:spPr>
        <a:xfrm>
          <a:off x="1658733" y="2488673"/>
          <a:ext cx="350310" cy="91440"/>
        </a:xfrm>
        <a:custGeom>
          <a:avLst/>
          <a:gdLst/>
          <a:ahLst/>
          <a:cxnLst/>
          <a:rect l="0" t="0" r="0" b="0"/>
          <a:pathLst>
            <a:path>
              <a:moveTo>
                <a:pt x="0" y="45720"/>
              </a:moveTo>
              <a:lnTo>
                <a:pt x="350310" y="45720"/>
              </a:lnTo>
            </a:path>
          </a:pathLst>
        </a:custGeom>
        <a:noFill/>
        <a:ln w="9525" cap="flat" cmpd="sng" algn="ctr">
          <a:solidFill>
            <a:schemeClr val="accent5">
              <a:shade val="90000"/>
              <a:hueOff val="109462"/>
              <a:satOff val="-498"/>
              <a:lumOff val="13466"/>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824366" y="2532489"/>
        <a:ext cx="19045" cy="3809"/>
      </dsp:txXfrm>
    </dsp:sp>
    <dsp:sp modelId="{B9790B40-9FB0-9545-B7C3-5D13AB81BA90}">
      <dsp:nvSpPr>
        <dsp:cNvPr id="0" name=""/>
        <dsp:cNvSpPr/>
      </dsp:nvSpPr>
      <dsp:spPr>
        <a:xfrm>
          <a:off x="4399" y="2037553"/>
          <a:ext cx="1656134" cy="993680"/>
        </a:xfrm>
        <a:prstGeom prst="rect">
          <a:avLst/>
        </a:prstGeom>
        <a:gradFill rotWithShape="0">
          <a:gsLst>
            <a:gs pos="0">
              <a:schemeClr val="accent5">
                <a:shade val="80000"/>
                <a:hueOff val="87647"/>
                <a:satOff val="2261"/>
                <a:lumOff val="12623"/>
                <a:alphaOff val="0"/>
                <a:shade val="51000"/>
                <a:satMod val="130000"/>
              </a:schemeClr>
            </a:gs>
            <a:gs pos="80000">
              <a:schemeClr val="accent5">
                <a:shade val="80000"/>
                <a:hueOff val="87647"/>
                <a:satOff val="2261"/>
                <a:lumOff val="12623"/>
                <a:alphaOff val="0"/>
                <a:shade val="93000"/>
                <a:satMod val="130000"/>
              </a:schemeClr>
            </a:gs>
            <a:gs pos="100000">
              <a:schemeClr val="accent5">
                <a:shade val="80000"/>
                <a:hueOff val="87647"/>
                <a:satOff val="2261"/>
                <a:lumOff val="1262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smtClean="0"/>
            <a:t>Mentorship Beyond Completion of Program</a:t>
          </a:r>
          <a:endParaRPr lang="en-US" sz="1400" kern="1200" dirty="0"/>
        </a:p>
      </dsp:txBody>
      <dsp:txXfrm>
        <a:off x="4399" y="2037553"/>
        <a:ext cx="1656134" cy="993680"/>
      </dsp:txXfrm>
    </dsp:sp>
    <dsp:sp modelId="{2FAFB087-91C0-6043-A1DD-25F3E59946EB}">
      <dsp:nvSpPr>
        <dsp:cNvPr id="0" name=""/>
        <dsp:cNvSpPr/>
      </dsp:nvSpPr>
      <dsp:spPr>
        <a:xfrm>
          <a:off x="3695779" y="2488673"/>
          <a:ext cx="350310" cy="91440"/>
        </a:xfrm>
        <a:custGeom>
          <a:avLst/>
          <a:gdLst/>
          <a:ahLst/>
          <a:cxnLst/>
          <a:rect l="0" t="0" r="0" b="0"/>
          <a:pathLst>
            <a:path>
              <a:moveTo>
                <a:pt x="0" y="45720"/>
              </a:moveTo>
              <a:lnTo>
                <a:pt x="350310" y="45720"/>
              </a:lnTo>
            </a:path>
          </a:pathLst>
        </a:custGeom>
        <a:noFill/>
        <a:ln w="9525" cap="flat" cmpd="sng" algn="ctr">
          <a:solidFill>
            <a:schemeClr val="accent5">
              <a:shade val="90000"/>
              <a:hueOff val="145949"/>
              <a:satOff val="-664"/>
              <a:lumOff val="17955"/>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61411" y="2532489"/>
        <a:ext cx="19045" cy="3809"/>
      </dsp:txXfrm>
    </dsp:sp>
    <dsp:sp modelId="{D583C1C0-78AB-0A42-AFA0-F01C8E3A03D1}">
      <dsp:nvSpPr>
        <dsp:cNvPr id="0" name=""/>
        <dsp:cNvSpPr/>
      </dsp:nvSpPr>
      <dsp:spPr>
        <a:xfrm>
          <a:off x="2041444" y="2037553"/>
          <a:ext cx="1656134" cy="993680"/>
        </a:xfrm>
        <a:prstGeom prst="rect">
          <a:avLst/>
        </a:prstGeom>
        <a:gradFill rotWithShape="0">
          <a:gsLst>
            <a:gs pos="0">
              <a:schemeClr val="accent5">
                <a:shade val="80000"/>
                <a:hueOff val="116863"/>
                <a:satOff val="3014"/>
                <a:lumOff val="16831"/>
                <a:alphaOff val="0"/>
                <a:shade val="51000"/>
                <a:satMod val="130000"/>
              </a:schemeClr>
            </a:gs>
            <a:gs pos="80000">
              <a:schemeClr val="accent5">
                <a:shade val="80000"/>
                <a:hueOff val="116863"/>
                <a:satOff val="3014"/>
                <a:lumOff val="16831"/>
                <a:alphaOff val="0"/>
                <a:shade val="93000"/>
                <a:satMod val="130000"/>
              </a:schemeClr>
            </a:gs>
            <a:gs pos="100000">
              <a:schemeClr val="accent5">
                <a:shade val="80000"/>
                <a:hueOff val="116863"/>
                <a:satOff val="3014"/>
                <a:lumOff val="1683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Going Back to Serve the Community</a:t>
          </a:r>
          <a:endParaRPr lang="en-US" sz="1400" kern="1200" dirty="0"/>
        </a:p>
      </dsp:txBody>
      <dsp:txXfrm>
        <a:off x="2041444" y="2037553"/>
        <a:ext cx="1656134" cy="993680"/>
      </dsp:txXfrm>
    </dsp:sp>
    <dsp:sp modelId="{5421A4E1-D1A7-454F-B291-3C95A194D888}">
      <dsp:nvSpPr>
        <dsp:cNvPr id="0" name=""/>
        <dsp:cNvSpPr/>
      </dsp:nvSpPr>
      <dsp:spPr>
        <a:xfrm>
          <a:off x="4078490" y="2037553"/>
          <a:ext cx="1656134" cy="993680"/>
        </a:xfrm>
        <a:prstGeom prst="rect">
          <a:avLst/>
        </a:prstGeom>
        <a:gradFill rotWithShape="0">
          <a:gsLst>
            <a:gs pos="0">
              <a:schemeClr val="accent5">
                <a:shade val="80000"/>
                <a:hueOff val="146079"/>
                <a:satOff val="3768"/>
                <a:lumOff val="21039"/>
                <a:alphaOff val="0"/>
                <a:shade val="51000"/>
                <a:satMod val="130000"/>
              </a:schemeClr>
            </a:gs>
            <a:gs pos="80000">
              <a:schemeClr val="accent5">
                <a:shade val="80000"/>
                <a:hueOff val="146079"/>
                <a:satOff val="3768"/>
                <a:lumOff val="21039"/>
                <a:alphaOff val="0"/>
                <a:shade val="93000"/>
                <a:satMod val="130000"/>
              </a:schemeClr>
            </a:gs>
            <a:gs pos="100000">
              <a:schemeClr val="accent5">
                <a:shade val="80000"/>
                <a:hueOff val="146079"/>
                <a:satOff val="3768"/>
                <a:lumOff val="2103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t>Continued Involvement in Health-related Field</a:t>
          </a:r>
          <a:endParaRPr lang="en-US" sz="1400" kern="1200" dirty="0"/>
        </a:p>
      </dsp:txBody>
      <dsp:txXfrm>
        <a:off x="4078490" y="2037553"/>
        <a:ext cx="1656134" cy="9936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907608-FEA8-F541-A088-C204A24CB809}">
      <dsp:nvSpPr>
        <dsp:cNvPr id="0" name=""/>
        <dsp:cNvSpPr/>
      </dsp:nvSpPr>
      <dsp:spPr>
        <a:xfrm>
          <a:off x="394091" y="698281"/>
          <a:ext cx="1564512" cy="1367581"/>
        </a:xfrm>
        <a:prstGeom prst="rightArrow">
          <a:avLst>
            <a:gd name="adj1" fmla="val 70000"/>
            <a:gd name="adj2" fmla="val 50000"/>
          </a:avLst>
        </a:prstGeom>
        <a:solidFill>
          <a:schemeClr val="accent5">
            <a:lumMod val="75000"/>
            <a:alpha val="9000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09AB4E9A-181A-E843-84BC-B933C479A1C7}">
      <dsp:nvSpPr>
        <dsp:cNvPr id="0" name=""/>
        <dsp:cNvSpPr/>
      </dsp:nvSpPr>
      <dsp:spPr>
        <a:xfrm>
          <a:off x="2963" y="990943"/>
          <a:ext cx="782256" cy="782256"/>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Continuous faculty/staff support and follow up after completing the program</a:t>
          </a:r>
          <a:endParaRPr lang="en-US" sz="500" kern="1200" dirty="0"/>
        </a:p>
      </dsp:txBody>
      <dsp:txXfrm>
        <a:off x="117522" y="1105502"/>
        <a:ext cx="553138" cy="553138"/>
      </dsp:txXfrm>
    </dsp:sp>
    <dsp:sp modelId="{5C8A4561-926A-D941-B491-E55F1EC880DA}">
      <dsp:nvSpPr>
        <dsp:cNvPr id="0" name=""/>
        <dsp:cNvSpPr/>
      </dsp:nvSpPr>
      <dsp:spPr>
        <a:xfrm>
          <a:off x="2447514" y="698281"/>
          <a:ext cx="1564512" cy="1367581"/>
        </a:xfrm>
        <a:prstGeom prst="rightArrow">
          <a:avLst>
            <a:gd name="adj1" fmla="val 70000"/>
            <a:gd name="adj2" fmla="val 50000"/>
          </a:avLst>
        </a:prstGeom>
        <a:solidFill>
          <a:schemeClr val="accent5">
            <a:lumMod val="75000"/>
            <a:alpha val="9000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95768153-BF19-284D-A1CC-AD983462CBB3}">
      <dsp:nvSpPr>
        <dsp:cNvPr id="0" name=""/>
        <dsp:cNvSpPr/>
      </dsp:nvSpPr>
      <dsp:spPr>
        <a:xfrm>
          <a:off x="2056386" y="990943"/>
          <a:ext cx="782256" cy="782256"/>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Peer awareness/support for those applying in the same medical school cycle</a:t>
          </a:r>
          <a:endParaRPr lang="en-US" sz="500" kern="1200" dirty="0"/>
        </a:p>
      </dsp:txBody>
      <dsp:txXfrm>
        <a:off x="2170945" y="1105502"/>
        <a:ext cx="553138" cy="553138"/>
      </dsp:txXfrm>
    </dsp:sp>
    <dsp:sp modelId="{5AB90A3D-7B78-DD4C-92A7-93F7C51DF66F}">
      <dsp:nvSpPr>
        <dsp:cNvPr id="0" name=""/>
        <dsp:cNvSpPr/>
      </dsp:nvSpPr>
      <dsp:spPr>
        <a:xfrm>
          <a:off x="4500937" y="698281"/>
          <a:ext cx="1564512" cy="1367581"/>
        </a:xfrm>
        <a:prstGeom prst="rightArrow">
          <a:avLst>
            <a:gd name="adj1" fmla="val 70000"/>
            <a:gd name="adj2" fmla="val 50000"/>
          </a:avLst>
        </a:prstGeom>
        <a:solidFill>
          <a:schemeClr val="accent5">
            <a:lumMod val="75000"/>
            <a:alpha val="9000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BF21F76E-67FF-E549-960E-E8AA38120CA8}">
      <dsp:nvSpPr>
        <dsp:cNvPr id="0" name=""/>
        <dsp:cNvSpPr/>
      </dsp:nvSpPr>
      <dsp:spPr>
        <a:xfrm>
          <a:off x="4109808" y="990943"/>
          <a:ext cx="782256" cy="782256"/>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175" tIns="3175" rIns="3175" bIns="3175" numCol="1" spcCol="1270" anchor="ctr" anchorCtr="0">
          <a:noAutofit/>
        </a:bodyPr>
        <a:lstStyle/>
        <a:p>
          <a:pPr lvl="0" algn="ctr" defTabSz="222250">
            <a:lnSpc>
              <a:spcPct val="90000"/>
            </a:lnSpc>
            <a:spcBef>
              <a:spcPct val="0"/>
            </a:spcBef>
            <a:spcAft>
              <a:spcPct val="35000"/>
            </a:spcAft>
          </a:pPr>
          <a:r>
            <a:rPr lang="en-US" sz="500" kern="1200" dirty="0" smtClean="0"/>
            <a:t>Allowing a broader coursework outside of medical school requirements</a:t>
          </a:r>
          <a:endParaRPr lang="en-US" sz="500" kern="1200" dirty="0"/>
        </a:p>
      </dsp:txBody>
      <dsp:txXfrm>
        <a:off x="4224367" y="1105502"/>
        <a:ext cx="553138" cy="55313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2/16/17</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1541689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INTRODUCTION or ABSTRACT</a:t>
            </a:r>
            <a:endParaRPr lang="en-US" dirty="0"/>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Enter your text here</a:t>
            </a:r>
            <a:endParaRPr lang="en-US" dirty="0"/>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1" Type="http://schemas.openxmlformats.org/officeDocument/2006/relationships/slideLayout" Target="../slideLayouts/slideLayout3.xml"/><Relationship Id="rId2"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0" Type="http://schemas.openxmlformats.org/officeDocument/2006/relationships/diagramLayout" Target="../diagrams/layout4.xml"/><Relationship Id="rId21" Type="http://schemas.openxmlformats.org/officeDocument/2006/relationships/diagramQuickStyle" Target="../diagrams/quickStyle4.xml"/><Relationship Id="rId22" Type="http://schemas.openxmlformats.org/officeDocument/2006/relationships/diagramColors" Target="../diagrams/colors4.xml"/><Relationship Id="rId23" Type="http://schemas.microsoft.com/office/2007/relationships/diagramDrawing" Target="../diagrams/drawing4.xml"/><Relationship Id="rId24" Type="http://schemas.openxmlformats.org/officeDocument/2006/relationships/image" Target="../media/image5.png"/><Relationship Id="rId25" Type="http://schemas.openxmlformats.org/officeDocument/2006/relationships/image" Target="../media/image6.jpeg"/><Relationship Id="rId26" Type="http://schemas.openxmlformats.org/officeDocument/2006/relationships/image" Target="../media/image7.png"/><Relationship Id="rId27" Type="http://schemas.openxmlformats.org/officeDocument/2006/relationships/diagramData" Target="../diagrams/data5.xml"/><Relationship Id="rId28" Type="http://schemas.openxmlformats.org/officeDocument/2006/relationships/diagramLayout" Target="../diagrams/layout5.xml"/><Relationship Id="rId29" Type="http://schemas.openxmlformats.org/officeDocument/2006/relationships/diagramQuickStyle" Target="../diagrams/quickStyle5.xml"/><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diagramData" Target="../diagrams/data1.xml"/><Relationship Id="rId5" Type="http://schemas.openxmlformats.org/officeDocument/2006/relationships/diagramLayout" Target="../diagrams/layout1.xml"/><Relationship Id="rId30" Type="http://schemas.openxmlformats.org/officeDocument/2006/relationships/diagramColors" Target="../diagrams/colors5.xml"/><Relationship Id="rId31" Type="http://schemas.microsoft.com/office/2007/relationships/diagramDrawing" Target="../diagrams/drawing5.xml"/><Relationship Id="rId32" Type="http://schemas.openxmlformats.org/officeDocument/2006/relationships/image" Target="../media/image8.jpeg"/><Relationship Id="rId9" Type="http://schemas.openxmlformats.org/officeDocument/2006/relationships/diagramData" Target="../diagrams/data2.xml"/><Relationship Id="rId6" Type="http://schemas.openxmlformats.org/officeDocument/2006/relationships/diagramQuickStyle" Target="../diagrams/quickStyle1.xml"/><Relationship Id="rId7" Type="http://schemas.openxmlformats.org/officeDocument/2006/relationships/diagramColors" Target="../diagrams/colors1.xml"/><Relationship Id="rId8" Type="http://schemas.microsoft.com/office/2007/relationships/diagramDrawing" Target="../diagrams/drawing1.xml"/><Relationship Id="rId33" Type="http://schemas.openxmlformats.org/officeDocument/2006/relationships/image" Target="../media/image9.jpeg"/><Relationship Id="rId10" Type="http://schemas.openxmlformats.org/officeDocument/2006/relationships/diagramLayout" Target="../diagrams/layout2.xml"/><Relationship Id="rId11" Type="http://schemas.openxmlformats.org/officeDocument/2006/relationships/diagramQuickStyle" Target="../diagrams/quickStyle2.xml"/><Relationship Id="rId12" Type="http://schemas.openxmlformats.org/officeDocument/2006/relationships/diagramColors" Target="../diagrams/colors2.xml"/><Relationship Id="rId13" Type="http://schemas.microsoft.com/office/2007/relationships/diagramDrawing" Target="../diagrams/drawing2.xml"/><Relationship Id="rId14" Type="http://schemas.openxmlformats.org/officeDocument/2006/relationships/diagramData" Target="../diagrams/data3.xml"/><Relationship Id="rId15" Type="http://schemas.openxmlformats.org/officeDocument/2006/relationships/diagramLayout" Target="../diagrams/layout3.xml"/><Relationship Id="rId16" Type="http://schemas.openxmlformats.org/officeDocument/2006/relationships/diagramQuickStyle" Target="../diagrams/quickStyle3.xml"/><Relationship Id="rId17" Type="http://schemas.openxmlformats.org/officeDocument/2006/relationships/diagramColors" Target="../diagrams/colors3.xml"/><Relationship Id="rId18" Type="http://schemas.microsoft.com/office/2007/relationships/diagramDrawing" Target="../diagrams/drawing3.xml"/><Relationship Id="rId19"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2000" b="-12000"/>
          </a:stretch>
        </a:blipFill>
        <a:effectLst/>
      </p:bgPr>
    </p:bg>
    <p:spTree>
      <p:nvGrpSpPr>
        <p:cNvPr id="1" name=""/>
        <p:cNvGrpSpPr/>
        <p:nvPr/>
      </p:nvGrpSpPr>
      <p:grpSpPr>
        <a:xfrm>
          <a:off x="0" y="0"/>
          <a:ext cx="0" cy="0"/>
          <a:chOff x="0" y="0"/>
          <a:chExt cx="0" cy="0"/>
        </a:xfrm>
      </p:grpSpPr>
      <p:sp>
        <p:nvSpPr>
          <p:cNvPr id="170" name="Text Placeholder 169"/>
          <p:cNvSpPr>
            <a:spLocks noGrp="1"/>
          </p:cNvSpPr>
          <p:nvPr>
            <p:ph type="body" sz="quarter" idx="10"/>
          </p:nvPr>
        </p:nvSpPr>
        <p:spPr>
          <a:xfrm>
            <a:off x="584465" y="3050956"/>
            <a:ext cx="6285508" cy="8924628"/>
          </a:xfrm>
        </p:spPr>
        <p:txBody>
          <a:bodyPr/>
          <a:lstStyle/>
          <a:p>
            <a:r>
              <a:rPr lang="en-US" dirty="0" smtClean="0"/>
              <a:t> The University of California Schools of Medicine offer comprehensive postbaccalaureate programs designed to assist students from educationally and economically disadvantaged backgrounds in gaining admission to medical school. The mission is to increase the number of physicians who practice in shortage areas of California (1). These programs are offered at UC Davis, UCLA, UC Riverside, UC Irvine, and UCSF. All of them provide the preparation and skills needed to complete the MCAT, the ability to enroll full-time in upper division science courses at any of the UCs mentioned above and UC Extension, and the guidance and support to apply into medical school. Over the years, the UC postbaccalaureate programs combined have successfully been able to matriculate over 450 of its alumni. Since 1991, UC Davis School of Medicine postbaccalaureate program has served as a pipeline into medical school for 280 students. The program currently accepts 22 students each year (2). Approximately 70% of these students are identified as underserved/underrepresented in medicine: 50% Latino, 20% African American, and 0.3% Native American (3). Through a multi-dimensional approach, the program works to promote the development of active learners who can excel academically. The UC Davis School of Medicine postbaccalaureate </a:t>
            </a:r>
            <a:r>
              <a:rPr lang="en-US" dirty="0"/>
              <a:t>p</a:t>
            </a:r>
            <a:r>
              <a:rPr lang="en-US" dirty="0" smtClean="0"/>
              <a:t>rogram offers a Summer quarter on learning skills and MCAT preparation in partnership with Kaplan in addition to the full-time upper division science coursework at the main campus. They also receive active academic counseling, advising and psycho-social support through UC Davis Counseling and Psychological Services (CAPS) and comprehensive advising throughout the medical school application process. Over the years, 82% of postbaccalaureate participants have matriculated into an M.D program. </a:t>
            </a:r>
          </a:p>
          <a:p>
            <a:r>
              <a:rPr lang="en-US" dirty="0" smtClean="0"/>
              <a:t> The Evaluation of UC postbaccalaureate </a:t>
            </a:r>
            <a:r>
              <a:rPr lang="en-US" dirty="0"/>
              <a:t>p</a:t>
            </a:r>
            <a:r>
              <a:rPr lang="en-US" dirty="0" smtClean="0"/>
              <a:t>rograms is designed to help faculty and staff better understand the experience of the approximately &gt;20% of alumni who do not matriculate into medical school. </a:t>
            </a:r>
            <a:r>
              <a:rPr lang="en-US" dirty="0"/>
              <a:t>“Success” of a pipeline or enrichment program is typically measured by acceptance rates into medical school, performance on National Board Exams and clerkship evaluations (</a:t>
            </a:r>
            <a:r>
              <a:rPr lang="en-US" dirty="0" smtClean="0"/>
              <a:t>3, </a:t>
            </a:r>
            <a:r>
              <a:rPr lang="en-US" dirty="0"/>
              <a:t>4). </a:t>
            </a:r>
            <a:r>
              <a:rPr lang="en-US" dirty="0" smtClean="0"/>
              <a:t>There </a:t>
            </a:r>
            <a:r>
              <a:rPr lang="en-US" dirty="0"/>
              <a:t>is </a:t>
            </a:r>
            <a:r>
              <a:rPr lang="en-US" dirty="0" smtClean="0"/>
              <a:t>currently </a:t>
            </a:r>
            <a:r>
              <a:rPr lang="en-US" dirty="0"/>
              <a:t>no data in the literature that analyzes the effectiveness of a pipeline program, such as a postbaccalaureate program, through the perspective of individuals that do not continue on towards medical school. </a:t>
            </a:r>
            <a:r>
              <a:rPr lang="en-US" dirty="0" smtClean="0"/>
              <a:t>We explored and evaluated factors that may have prevented our alumni from getting accepted into medical school, with the intent of optimizing student experience and preparing them for their future career goals. We are also interested in determining how participation in our programs have benefitted students in choosing alternative careers. </a:t>
            </a:r>
            <a:endParaRPr lang="en-US" dirty="0"/>
          </a:p>
        </p:txBody>
      </p:sp>
      <p:sp>
        <p:nvSpPr>
          <p:cNvPr id="171" name="Text Placeholder 170"/>
          <p:cNvSpPr>
            <a:spLocks noGrp="1"/>
          </p:cNvSpPr>
          <p:nvPr>
            <p:ph type="body" sz="quarter" idx="11"/>
          </p:nvPr>
        </p:nvSpPr>
        <p:spPr/>
        <p:txBody>
          <a:bodyPr/>
          <a:lstStyle/>
          <a:p>
            <a:r>
              <a:rPr lang="en-US" dirty="0" smtClean="0"/>
              <a:t>INTRODUCTION</a:t>
            </a:r>
            <a:endParaRPr lang="en-US" dirty="0"/>
          </a:p>
        </p:txBody>
      </p:sp>
      <p:sp>
        <p:nvSpPr>
          <p:cNvPr id="174" name="Text Placeholder 173"/>
          <p:cNvSpPr>
            <a:spLocks noGrp="1"/>
          </p:cNvSpPr>
          <p:nvPr>
            <p:ph type="body" sz="quarter" idx="20"/>
          </p:nvPr>
        </p:nvSpPr>
        <p:spPr>
          <a:xfrm>
            <a:off x="586449" y="11827416"/>
            <a:ext cx="6281539" cy="428684"/>
          </a:xfrm>
        </p:spPr>
        <p:txBody>
          <a:bodyPr/>
          <a:lstStyle/>
          <a:p>
            <a:r>
              <a:rPr lang="en-US" dirty="0" smtClean="0"/>
              <a:t>OBJECTIVES</a:t>
            </a:r>
            <a:endParaRPr lang="en-US" dirty="0"/>
          </a:p>
        </p:txBody>
      </p:sp>
      <p:sp>
        <p:nvSpPr>
          <p:cNvPr id="175" name="Text Placeholder 174"/>
          <p:cNvSpPr>
            <a:spLocks noGrp="1"/>
          </p:cNvSpPr>
          <p:nvPr>
            <p:ph type="body" sz="quarter" idx="21"/>
          </p:nvPr>
        </p:nvSpPr>
        <p:spPr>
          <a:xfrm>
            <a:off x="7241978" y="3063161"/>
            <a:ext cx="6280546" cy="5477530"/>
          </a:xfrm>
        </p:spPr>
        <p:txBody>
          <a:bodyPr/>
          <a:lstStyle/>
          <a:p>
            <a:pPr marL="285750" lvl="0" indent="-285750">
              <a:buFont typeface="Wingdings" charset="2"/>
              <a:buChar char="§"/>
            </a:pPr>
            <a:r>
              <a:rPr lang="en-US" dirty="0" smtClean="0"/>
              <a:t>UC Postbaccalaureate Programs (UC Davis, UCSF, and UC Irvine) alumni who completed the program in the years 2000-2014 at (5)</a:t>
            </a:r>
          </a:p>
          <a:p>
            <a:pPr lvl="1">
              <a:buFont typeface="Wingdings" charset="2"/>
              <a:buChar char="Ø"/>
            </a:pPr>
            <a:r>
              <a:rPr lang="en-US" dirty="0" smtClean="0"/>
              <a:t>470 (86%) matriculants: students accepted to and enrolled into an allopathic or osteopathic school of medicine</a:t>
            </a:r>
          </a:p>
          <a:p>
            <a:pPr lvl="1">
              <a:buFont typeface="Wingdings" charset="2"/>
              <a:buChar char="Ø"/>
            </a:pPr>
            <a:r>
              <a:rPr lang="en-US" dirty="0" smtClean="0"/>
              <a:t>64 (14%) non-matriculants: students identified as having not yet gained acceptance into a medical school</a:t>
            </a:r>
          </a:p>
          <a:p>
            <a:pPr marL="285750" lvl="0" indent="-285750">
              <a:buFont typeface="Wingdings" charset="2"/>
              <a:buChar char="§"/>
            </a:pPr>
            <a:r>
              <a:rPr lang="en-US" dirty="0" smtClean="0"/>
              <a:t>Recruitment Methods</a:t>
            </a:r>
          </a:p>
          <a:p>
            <a:pPr lvl="1">
              <a:buFont typeface="Wingdings" charset="2"/>
              <a:buChar char="Ø"/>
            </a:pPr>
            <a:r>
              <a:rPr lang="en-US" dirty="0" smtClean="0"/>
              <a:t>UC postbaccalaureate program directors were contacted and invited to participate in this project (UC Irvine, UC Davis, and UCSF were included)</a:t>
            </a:r>
          </a:p>
          <a:p>
            <a:pPr lvl="1">
              <a:buFont typeface="Wingdings" charset="2"/>
              <a:buChar char="Ø"/>
            </a:pPr>
            <a:r>
              <a:rPr lang="en-US" dirty="0" smtClean="0"/>
              <a:t>Eligible participants were contacted and invited to complete an on-line survey regarding their postbaccalaureate experience </a:t>
            </a:r>
          </a:p>
          <a:p>
            <a:pPr lvl="1">
              <a:buFont typeface="Wingdings" charset="2"/>
              <a:buChar char="Ø"/>
            </a:pPr>
            <a:r>
              <a:rPr lang="en-US" dirty="0" smtClean="0"/>
              <a:t>Participants were assigned a unique identifier to maintain confidentiality of personal information and responses. </a:t>
            </a:r>
          </a:p>
          <a:p>
            <a:pPr marL="285750" lvl="0" indent="-285750">
              <a:buFont typeface="Wingdings" charset="2"/>
              <a:buChar char="§"/>
            </a:pPr>
            <a:r>
              <a:rPr lang="en-US" dirty="0" smtClean="0"/>
              <a:t>Participants: 16 total non-matriculant students were interviewed </a:t>
            </a:r>
          </a:p>
          <a:p>
            <a:pPr lvl="1">
              <a:buFont typeface="Wingdings" charset="2"/>
              <a:buChar char="Ø"/>
            </a:pPr>
            <a:r>
              <a:rPr lang="en-US" dirty="0" smtClean="0"/>
              <a:t>A 30-question survey that included open-ended comments was offered via surveymonkey.com</a:t>
            </a:r>
          </a:p>
          <a:p>
            <a:pPr lvl="1">
              <a:buFont typeface="Wingdings" charset="2"/>
              <a:buChar char="Ø"/>
            </a:pPr>
            <a:r>
              <a:rPr lang="en-US" dirty="0" smtClean="0"/>
              <a:t>The survey included the ability for participants to check-off the location and year they completed the program</a:t>
            </a:r>
          </a:p>
          <a:p>
            <a:pPr marL="285750" lvl="0" indent="-285750">
              <a:buFont typeface="Wingdings" charset="2"/>
              <a:buChar char="§"/>
            </a:pPr>
            <a:r>
              <a:rPr lang="en-US" dirty="0" smtClean="0"/>
              <a:t>Overlapping themes were then generated based on participant responses </a:t>
            </a:r>
          </a:p>
          <a:p>
            <a:endParaRPr lang="en-US" dirty="0"/>
          </a:p>
        </p:txBody>
      </p:sp>
      <p:sp>
        <p:nvSpPr>
          <p:cNvPr id="176" name="Text Placeholder 175"/>
          <p:cNvSpPr>
            <a:spLocks noGrp="1"/>
          </p:cNvSpPr>
          <p:nvPr>
            <p:ph type="body" sz="quarter" idx="22"/>
          </p:nvPr>
        </p:nvSpPr>
        <p:spPr/>
        <p:txBody>
          <a:bodyPr/>
          <a:lstStyle/>
          <a:p>
            <a:r>
              <a:rPr lang="en-US" dirty="0" smtClean="0"/>
              <a:t>MATERIAL &amp; METHODS</a:t>
            </a:r>
            <a:endParaRPr lang="en-US" dirty="0"/>
          </a:p>
        </p:txBody>
      </p:sp>
      <p:sp>
        <p:nvSpPr>
          <p:cNvPr id="846" name="Text Placeholder 845"/>
          <p:cNvSpPr>
            <a:spLocks noGrp="1"/>
          </p:cNvSpPr>
          <p:nvPr>
            <p:ph type="body" sz="quarter" idx="23"/>
          </p:nvPr>
        </p:nvSpPr>
        <p:spPr>
          <a:xfrm>
            <a:off x="14059354" y="3089595"/>
            <a:ext cx="6280546" cy="11626906"/>
          </a:xfrm>
        </p:spPr>
        <p:txBody>
          <a:bodyPr/>
          <a:lstStyle/>
          <a:p>
            <a:r>
              <a:rPr lang="en-US" sz="1200" b="1" i="1" dirty="0" smtClean="0"/>
              <a:t>Interview Question Themes</a:t>
            </a:r>
          </a:p>
          <a:p>
            <a:pPr marL="285750" indent="-285750">
              <a:buFont typeface="Wingdings" charset="2"/>
              <a:buChar char="§"/>
            </a:pPr>
            <a:r>
              <a:rPr lang="en-US" sz="1200" dirty="0" smtClean="0"/>
              <a:t>Resources and Support</a:t>
            </a:r>
          </a:p>
          <a:p>
            <a:pPr marL="285750" indent="-285750">
              <a:buFont typeface="Wingdings" charset="2"/>
              <a:buChar char="§"/>
            </a:pPr>
            <a:r>
              <a:rPr lang="en-US" sz="1200" dirty="0" smtClean="0"/>
              <a:t>Academics &amp; Learning Styles</a:t>
            </a:r>
          </a:p>
          <a:p>
            <a:pPr marL="285750" indent="-285750">
              <a:buFont typeface="Wingdings" charset="2"/>
              <a:buChar char="§"/>
            </a:pPr>
            <a:r>
              <a:rPr lang="en-US" sz="1200" dirty="0" smtClean="0"/>
              <a:t>Applying to Medical School &amp; Support</a:t>
            </a:r>
          </a:p>
          <a:p>
            <a:pPr marL="285750" indent="-285750">
              <a:buFont typeface="Wingdings" charset="2"/>
              <a:buChar char="§"/>
            </a:pPr>
            <a:r>
              <a:rPr lang="en-US" sz="1200" dirty="0" smtClean="0"/>
              <a:t>Alumni Activities</a:t>
            </a:r>
          </a:p>
          <a:p>
            <a:endParaRPr lang="en-US" dirty="0" smtClean="0"/>
          </a:p>
          <a:p>
            <a:r>
              <a:rPr lang="en-US" b="1" i="1" dirty="0" smtClean="0"/>
              <a:t>Themes generated from survey</a:t>
            </a:r>
          </a:p>
          <a:p>
            <a:endParaRPr lang="en-US" b="1" i="1" dirty="0"/>
          </a:p>
          <a:p>
            <a:endParaRPr lang="en-US" b="1" i="1" dirty="0" smtClean="0"/>
          </a:p>
          <a:p>
            <a:endParaRPr lang="en-US" b="1" i="1" dirty="0"/>
          </a:p>
          <a:p>
            <a:endParaRPr lang="en-US" b="1" i="1" dirty="0" smtClean="0"/>
          </a:p>
          <a:p>
            <a:endParaRPr lang="en-US" b="1" i="1" dirty="0"/>
          </a:p>
          <a:p>
            <a:endParaRPr lang="en-US" b="1" i="1" dirty="0"/>
          </a:p>
          <a:p>
            <a:endParaRPr lang="en-US" dirty="0" smtClean="0"/>
          </a:p>
          <a:p>
            <a:endParaRPr lang="en-US" dirty="0"/>
          </a:p>
          <a:p>
            <a:endParaRPr lang="en-US" dirty="0" smtClean="0"/>
          </a:p>
          <a:p>
            <a:endParaRPr lang="en-US" dirty="0"/>
          </a:p>
          <a:p>
            <a:r>
              <a:rPr lang="en-US" sz="1200" dirty="0" smtClean="0"/>
              <a:t>“From </a:t>
            </a:r>
            <a:r>
              <a:rPr lang="en-US" sz="1200" dirty="0"/>
              <a:t>my background, where I am from, education is not a given. You work the fields in the Summer to help your family. It was challenging but it gave me the tools to study and </a:t>
            </a:r>
            <a:r>
              <a:rPr lang="en-US" sz="1200" dirty="0" smtClean="0"/>
              <a:t>succeed” </a:t>
            </a:r>
          </a:p>
          <a:p>
            <a:endParaRPr lang="en-US" sz="1200" dirty="0"/>
          </a:p>
          <a:p>
            <a:r>
              <a:rPr lang="en-US" sz="1200" dirty="0" smtClean="0"/>
              <a:t>“I </a:t>
            </a:r>
            <a:r>
              <a:rPr lang="en-US" sz="1200" dirty="0"/>
              <a:t>took the MCAT after PB, but I was </a:t>
            </a:r>
            <a:r>
              <a:rPr lang="en-US" sz="1200" dirty="0" smtClean="0"/>
              <a:t>almost homeless </a:t>
            </a:r>
            <a:r>
              <a:rPr lang="en-US" sz="1200" dirty="0"/>
              <a:t>at the time, there </a:t>
            </a:r>
            <a:r>
              <a:rPr lang="en-US" sz="1200" dirty="0" smtClean="0"/>
              <a:t> a </a:t>
            </a:r>
            <a:r>
              <a:rPr lang="en-US" sz="1200" dirty="0"/>
              <a:t>lot of </a:t>
            </a:r>
            <a:r>
              <a:rPr lang="en-US" sz="1200" dirty="0" smtClean="0"/>
              <a:t>stressors not </a:t>
            </a:r>
            <a:r>
              <a:rPr lang="en-US" sz="1200" dirty="0"/>
              <a:t>having safety and also not knowing </a:t>
            </a:r>
            <a:r>
              <a:rPr lang="en-US" sz="1200" dirty="0" smtClean="0"/>
              <a:t>whether you </a:t>
            </a:r>
            <a:r>
              <a:rPr lang="en-US" sz="1200" dirty="0"/>
              <a:t>have clothes or food. I could have done </a:t>
            </a:r>
            <a:r>
              <a:rPr lang="en-US" sz="1200" dirty="0" smtClean="0"/>
              <a:t>better on </a:t>
            </a:r>
            <a:r>
              <a:rPr lang="en-US" sz="1200" dirty="0"/>
              <a:t>my verbal but I didn’t</a:t>
            </a:r>
            <a:r>
              <a:rPr lang="en-US" sz="1200" dirty="0" smtClean="0"/>
              <a:t>”</a:t>
            </a:r>
          </a:p>
          <a:p>
            <a:endParaRPr lang="en-US" sz="1200" dirty="0"/>
          </a:p>
          <a:p>
            <a:r>
              <a:rPr lang="en-US" sz="1200" dirty="0" smtClean="0"/>
              <a:t>“The </a:t>
            </a:r>
            <a:r>
              <a:rPr lang="en-US" sz="1200" dirty="0"/>
              <a:t>PB allowed me to believe that I was actually smart and can succeed academically! I wasn’t a B or C student, I </a:t>
            </a:r>
            <a:r>
              <a:rPr lang="en-US" sz="1200" dirty="0" smtClean="0"/>
              <a:t>was actually </a:t>
            </a:r>
            <a:r>
              <a:rPr lang="en-US" sz="1200" dirty="0"/>
              <a:t>an A student and that confidence stays with you</a:t>
            </a:r>
            <a:r>
              <a:rPr lang="en-US" sz="1200" dirty="0" smtClean="0"/>
              <a:t>!”</a:t>
            </a:r>
          </a:p>
          <a:p>
            <a:endParaRPr lang="en-US" sz="1200" dirty="0" smtClean="0"/>
          </a:p>
          <a:p>
            <a:r>
              <a:rPr lang="en-US" sz="1200" dirty="0" smtClean="0"/>
              <a:t>“I </a:t>
            </a:r>
            <a:r>
              <a:rPr lang="en-US" sz="1200" dirty="0"/>
              <a:t>think having the cohort and faculty keep in touch with one another more often. I think after finishing the program, it would have been helpful to have that bridge-- to keep me focused and </a:t>
            </a:r>
            <a:r>
              <a:rPr lang="en-US" sz="1200" dirty="0" smtClean="0"/>
              <a:t>inspired”</a:t>
            </a:r>
          </a:p>
          <a:p>
            <a:endParaRPr lang="en-US" sz="1200" dirty="0"/>
          </a:p>
          <a:p>
            <a:r>
              <a:rPr lang="en-US" sz="1200" dirty="0" smtClean="0"/>
              <a:t>“After </a:t>
            </a:r>
            <a:r>
              <a:rPr lang="en-US" sz="1200" dirty="0"/>
              <a:t>the PB, I completed PA school at </a:t>
            </a:r>
            <a:r>
              <a:rPr lang="en-US" sz="1200" dirty="0" err="1"/>
              <a:t>Touro</a:t>
            </a:r>
            <a:r>
              <a:rPr lang="en-US" sz="1200" dirty="0"/>
              <a:t> in Vallejo and received my Master’s in Public Health and Case </a:t>
            </a:r>
            <a:r>
              <a:rPr lang="en-US" sz="1200" dirty="0" smtClean="0"/>
              <a:t>Studies”</a:t>
            </a:r>
          </a:p>
          <a:p>
            <a:endParaRPr lang="en-US" dirty="0" smtClean="0"/>
          </a:p>
          <a:p>
            <a:r>
              <a:rPr lang="en-US" b="1" i="1" dirty="0" smtClean="0"/>
              <a:t>Limitations</a:t>
            </a:r>
          </a:p>
          <a:p>
            <a:pPr marL="285750" indent="-285750">
              <a:buFont typeface="Wingdings" charset="2"/>
              <a:buChar char="§"/>
            </a:pPr>
            <a:r>
              <a:rPr lang="en-US" dirty="0" smtClean="0"/>
              <a:t>Limited updated alumni database contact info from site</a:t>
            </a:r>
          </a:p>
          <a:p>
            <a:pPr marL="1134793" lvl="1" indent="-285750">
              <a:buFont typeface="Wingdings" charset="2"/>
              <a:buChar char="Ø"/>
            </a:pPr>
            <a:r>
              <a:rPr lang="en-US" dirty="0" smtClean="0"/>
              <a:t>MCAT </a:t>
            </a:r>
            <a:r>
              <a:rPr lang="en-US" dirty="0"/>
              <a:t>Scores </a:t>
            </a:r>
            <a:r>
              <a:rPr lang="en-US" dirty="0" smtClean="0"/>
              <a:t>do not include most recent test changes </a:t>
            </a:r>
          </a:p>
          <a:p>
            <a:pPr marL="285750" indent="-285750">
              <a:buFont typeface="Wingdings" charset="2"/>
              <a:buChar char="§"/>
            </a:pPr>
            <a:r>
              <a:rPr lang="en-US" dirty="0" smtClean="0"/>
              <a:t>Small </a:t>
            </a:r>
            <a:r>
              <a:rPr lang="en-US" dirty="0"/>
              <a:t>pool </a:t>
            </a:r>
            <a:r>
              <a:rPr lang="en-US" dirty="0" smtClean="0"/>
              <a:t>of eligible alumni participating in survey</a:t>
            </a:r>
            <a:endParaRPr lang="en-US" dirty="0"/>
          </a:p>
          <a:p>
            <a:pPr marL="1134793" lvl="1" indent="-285750">
              <a:buFont typeface="Wingdings" charset="2"/>
              <a:buChar char="Ø"/>
            </a:pPr>
            <a:r>
              <a:rPr lang="en-US" dirty="0" smtClean="0"/>
              <a:t>difficult </a:t>
            </a:r>
            <a:r>
              <a:rPr lang="en-US" dirty="0"/>
              <a:t>to generalize results for other eligible participants</a:t>
            </a:r>
          </a:p>
          <a:p>
            <a:pPr marL="285750" indent="-285750">
              <a:buFont typeface="Wingdings" charset="2"/>
              <a:buChar char="§"/>
            </a:pPr>
            <a:r>
              <a:rPr lang="en-US" dirty="0" smtClean="0"/>
              <a:t>Recall </a:t>
            </a:r>
            <a:r>
              <a:rPr lang="en-US" dirty="0"/>
              <a:t>and openness to response to interview questions</a:t>
            </a:r>
          </a:p>
          <a:p>
            <a:pPr marL="285750" indent="-285750">
              <a:buFont typeface="Wingdings" charset="2"/>
              <a:buChar char="§"/>
            </a:pPr>
            <a:r>
              <a:rPr lang="en-US" dirty="0" smtClean="0"/>
              <a:t>Theme </a:t>
            </a:r>
            <a:r>
              <a:rPr lang="en-US" dirty="0"/>
              <a:t>building</a:t>
            </a:r>
          </a:p>
          <a:p>
            <a:pPr marL="1134793" lvl="1" indent="-285750">
              <a:buFont typeface="Wingdings" charset="2"/>
              <a:buChar char="Ø"/>
            </a:pPr>
            <a:r>
              <a:rPr lang="en-US" dirty="0" smtClean="0"/>
              <a:t>Since </a:t>
            </a:r>
            <a:r>
              <a:rPr lang="en-US" dirty="0"/>
              <a:t>we did not interview matriculant students, we are unsure as to whether these themes are unique to </a:t>
            </a:r>
            <a:r>
              <a:rPr lang="en-US" dirty="0" smtClean="0"/>
              <a:t>non-matriculants</a:t>
            </a:r>
          </a:p>
          <a:p>
            <a:pPr lvl="1" indent="0">
              <a:buNone/>
            </a:pPr>
            <a:endParaRPr lang="en-US" dirty="0" smtClean="0"/>
          </a:p>
          <a:p>
            <a:r>
              <a:rPr lang="en-US" i="1" dirty="0"/>
              <a:t>Possible Areas of Improvement</a:t>
            </a:r>
          </a:p>
          <a:p>
            <a:endParaRPr lang="en-US" dirty="0" smtClean="0"/>
          </a:p>
        </p:txBody>
      </p:sp>
      <p:sp>
        <p:nvSpPr>
          <p:cNvPr id="847" name="Text Placeholder 846"/>
          <p:cNvSpPr>
            <a:spLocks noGrp="1"/>
          </p:cNvSpPr>
          <p:nvPr>
            <p:ph type="body" sz="quarter" idx="24"/>
          </p:nvPr>
        </p:nvSpPr>
        <p:spPr>
          <a:xfrm>
            <a:off x="13923433" y="2710321"/>
            <a:ext cx="6286500" cy="428684"/>
          </a:xfrm>
        </p:spPr>
        <p:txBody>
          <a:bodyPr/>
          <a:lstStyle/>
          <a:p>
            <a:r>
              <a:rPr lang="en-US" dirty="0" smtClean="0"/>
              <a:t>RESULTS </a:t>
            </a:r>
            <a:endParaRPr lang="en-US" dirty="0"/>
          </a:p>
        </p:txBody>
      </p:sp>
      <p:sp>
        <p:nvSpPr>
          <p:cNvPr id="848" name="Text Placeholder 847"/>
          <p:cNvSpPr>
            <a:spLocks noGrp="1"/>
          </p:cNvSpPr>
          <p:nvPr>
            <p:ph type="body" sz="quarter" idx="25"/>
          </p:nvPr>
        </p:nvSpPr>
        <p:spPr/>
        <p:txBody>
          <a:bodyPr/>
          <a:lstStyle/>
          <a:p>
            <a:r>
              <a:rPr lang="en-US" dirty="0" smtClean="0"/>
              <a:t>CONCLUSION</a:t>
            </a:r>
            <a:endParaRPr lang="en-US" dirty="0"/>
          </a:p>
        </p:txBody>
      </p:sp>
      <p:sp>
        <p:nvSpPr>
          <p:cNvPr id="849" name="Text Placeholder 848"/>
          <p:cNvSpPr>
            <a:spLocks noGrp="1"/>
          </p:cNvSpPr>
          <p:nvPr>
            <p:ph type="body" sz="quarter" idx="26"/>
          </p:nvPr>
        </p:nvSpPr>
        <p:spPr>
          <a:xfrm>
            <a:off x="20519198" y="3139005"/>
            <a:ext cx="6279386" cy="3236917"/>
          </a:xfrm>
        </p:spPr>
        <p:txBody>
          <a:bodyPr/>
          <a:lstStyle/>
          <a:p>
            <a:pPr marL="285750" indent="-285750">
              <a:buFont typeface="Wingdings" charset="2"/>
              <a:buChar char="§"/>
            </a:pPr>
            <a:r>
              <a:rPr lang="en-US" dirty="0" smtClean="0"/>
              <a:t>The </a:t>
            </a:r>
            <a:r>
              <a:rPr lang="en-US" dirty="0"/>
              <a:t>areas in which the postbaccalaureate program can improve include the promotion of student </a:t>
            </a:r>
            <a:r>
              <a:rPr lang="en-US" dirty="0" smtClean="0"/>
              <a:t>services, such </a:t>
            </a:r>
            <a:r>
              <a:rPr lang="en-US" dirty="0"/>
              <a:t>as counseling, and incorporating more support for MCAT preparation</a:t>
            </a:r>
            <a:r>
              <a:rPr lang="en-US" dirty="0" smtClean="0"/>
              <a:t>.</a:t>
            </a:r>
          </a:p>
          <a:p>
            <a:pPr marL="285750" indent="-285750">
              <a:buFont typeface="Wingdings" charset="2"/>
              <a:buChar char="§"/>
            </a:pPr>
            <a:r>
              <a:rPr lang="en-US" dirty="0" smtClean="0"/>
              <a:t>Mentorship during and beyond completing the postbaccalaureate program is necessary for guidance in health-related pathways.</a:t>
            </a:r>
            <a:endParaRPr lang="en-US" dirty="0"/>
          </a:p>
          <a:p>
            <a:pPr marL="285750" indent="-285750">
              <a:buFont typeface="Wingdings" charset="2"/>
              <a:buChar char="§"/>
            </a:pPr>
            <a:r>
              <a:rPr lang="en-US" dirty="0" smtClean="0"/>
              <a:t>Participants </a:t>
            </a:r>
            <a:r>
              <a:rPr lang="en-US" dirty="0"/>
              <a:t>if given a choice, still aspire to become a physician. They continue to give back to </a:t>
            </a:r>
            <a:r>
              <a:rPr lang="en-US" dirty="0" smtClean="0"/>
              <a:t>their community </a:t>
            </a:r>
            <a:r>
              <a:rPr lang="en-US" dirty="0"/>
              <a:t>and although they choose an alternate career path, it is still within the health field.</a:t>
            </a:r>
          </a:p>
          <a:p>
            <a:pPr marL="285750" indent="-285750">
              <a:buFont typeface="Wingdings" charset="2"/>
              <a:buChar char="§"/>
            </a:pPr>
            <a:r>
              <a:rPr lang="en-US" dirty="0" smtClean="0"/>
              <a:t>Despite </a:t>
            </a:r>
            <a:r>
              <a:rPr lang="en-US" dirty="0"/>
              <a:t>not matriculating into medical school, they still experience an increase in self-confidence </a:t>
            </a:r>
            <a:r>
              <a:rPr lang="en-US" dirty="0" smtClean="0"/>
              <a:t>and developed </a:t>
            </a:r>
            <a:r>
              <a:rPr lang="en-US" dirty="0"/>
              <a:t>leadership skills.</a:t>
            </a:r>
          </a:p>
          <a:p>
            <a:pPr marL="285750" indent="-285750">
              <a:buFont typeface="Wingdings" charset="2"/>
              <a:buChar char="§"/>
            </a:pPr>
            <a:r>
              <a:rPr lang="en-US" dirty="0" smtClean="0"/>
              <a:t>Consideration </a:t>
            </a:r>
            <a:r>
              <a:rPr lang="en-US" dirty="0"/>
              <a:t>of Postbaccalaureate Programs evolving to include other interdisciplinary </a:t>
            </a:r>
            <a:r>
              <a:rPr lang="en-US" dirty="0" smtClean="0"/>
              <a:t>collaborative opportunities </a:t>
            </a:r>
            <a:r>
              <a:rPr lang="en-US" dirty="0"/>
              <a:t>(PA/NP/Graduate programs) for its </a:t>
            </a:r>
            <a:r>
              <a:rPr lang="en-US" dirty="0" smtClean="0"/>
              <a:t>students. </a:t>
            </a:r>
            <a:endParaRPr lang="en-US" dirty="0"/>
          </a:p>
        </p:txBody>
      </p:sp>
      <p:sp>
        <p:nvSpPr>
          <p:cNvPr id="850" name="Text Placeholder 849"/>
          <p:cNvSpPr>
            <a:spLocks noGrp="1"/>
          </p:cNvSpPr>
          <p:nvPr>
            <p:ph type="body" sz="quarter" idx="27"/>
          </p:nvPr>
        </p:nvSpPr>
        <p:spPr>
          <a:xfrm>
            <a:off x="20575984" y="9902552"/>
            <a:ext cx="6279386" cy="428684"/>
          </a:xfrm>
        </p:spPr>
        <p:txBody>
          <a:bodyPr/>
          <a:lstStyle/>
          <a:p>
            <a:r>
              <a:rPr lang="en-US" dirty="0" smtClean="0"/>
              <a:t>REFERENCES</a:t>
            </a:r>
            <a:endParaRPr lang="en-US" dirty="0"/>
          </a:p>
        </p:txBody>
      </p:sp>
      <p:sp>
        <p:nvSpPr>
          <p:cNvPr id="851" name="Text Placeholder 850"/>
          <p:cNvSpPr>
            <a:spLocks noGrp="1"/>
          </p:cNvSpPr>
          <p:nvPr>
            <p:ph type="body" sz="quarter" idx="28"/>
          </p:nvPr>
        </p:nvSpPr>
        <p:spPr>
          <a:xfrm>
            <a:off x="20631517" y="10403858"/>
            <a:ext cx="6282531" cy="2522875"/>
          </a:xfrm>
        </p:spPr>
        <p:txBody>
          <a:bodyPr/>
          <a:lstStyle/>
          <a:p>
            <a:pPr marL="342900" indent="-342900">
              <a:buFont typeface="+mj-lt"/>
              <a:buAutoNum type="arabicPeriod"/>
            </a:pPr>
            <a:r>
              <a:rPr lang="en-US" sz="1000" dirty="0" err="1" smtClean="0"/>
              <a:t>postbac.ucdmc.ucdavis.edu</a:t>
            </a:r>
            <a:endParaRPr lang="en-US" sz="1000" dirty="0"/>
          </a:p>
          <a:p>
            <a:pPr marL="342900" indent="-342900">
              <a:buFont typeface="+mj-lt"/>
              <a:buAutoNum type="arabicPeriod"/>
            </a:pPr>
            <a:r>
              <a:rPr lang="en-US" sz="1000" dirty="0" err="1" smtClean="0"/>
              <a:t>Nimonkar</a:t>
            </a:r>
            <a:r>
              <a:rPr lang="en-US" sz="1000" dirty="0"/>
              <a:t>, Alicia M., and Darin Latimore. "Postbaccalaureate Program Study Skills: A Multi-Dimensional Approach." UC Davis School of Medicine . AAMC West Regional Conference. 27 Apr. 2010. Lecture.</a:t>
            </a:r>
          </a:p>
          <a:p>
            <a:pPr marL="342900" indent="-342900">
              <a:buFont typeface="+mj-lt"/>
              <a:buAutoNum type="arabicPeriod"/>
            </a:pPr>
            <a:r>
              <a:rPr lang="en-US" sz="1000" dirty="0" smtClean="0"/>
              <a:t>Latimore</a:t>
            </a:r>
            <a:r>
              <a:rPr lang="en-US" sz="1000" dirty="0"/>
              <a:t>, Darin, and Alicia M. </a:t>
            </a:r>
            <a:r>
              <a:rPr lang="en-US" sz="1000" dirty="0" err="1"/>
              <a:t>Nimonkar</a:t>
            </a:r>
            <a:r>
              <a:rPr lang="en-US" sz="1000" dirty="0"/>
              <a:t>. "Postbaccalaureate Program Study Skills: A Multi-Dimensional Approach." AAMC Western Regional Conference. 27 Apr. 2010. Lecture.</a:t>
            </a:r>
          </a:p>
          <a:p>
            <a:pPr marL="342900" indent="-342900">
              <a:buFont typeface="+mj-lt"/>
              <a:buAutoNum type="arabicPeriod"/>
            </a:pPr>
            <a:r>
              <a:rPr lang="en-US" sz="1000" dirty="0" smtClean="0"/>
              <a:t>Keith</a:t>
            </a:r>
            <a:r>
              <a:rPr lang="en-US" sz="1000" dirty="0"/>
              <a:t>, L, and D </a:t>
            </a:r>
            <a:r>
              <a:rPr lang="en-US" sz="1000" dirty="0" err="1"/>
              <a:t>Hollar</a:t>
            </a:r>
            <a:r>
              <a:rPr lang="en-US" sz="1000" dirty="0"/>
              <a:t>. "A social and academic enrichment program promotes medical school matriculation and graduation for disadvantaged students." </a:t>
            </a:r>
            <a:r>
              <a:rPr lang="en-US" sz="1000" i="1" dirty="0"/>
              <a:t>Education Health</a:t>
            </a:r>
            <a:r>
              <a:rPr lang="en-US" sz="1000" dirty="0"/>
              <a:t> 25.1 (2012): 55-63. </a:t>
            </a:r>
            <a:r>
              <a:rPr lang="en-US" sz="1000" i="1" dirty="0"/>
              <a:t>PubMed</a:t>
            </a:r>
            <a:r>
              <a:rPr lang="en-US" sz="1000" dirty="0"/>
              <a:t>. Web. 12 Aug. 2013</a:t>
            </a:r>
          </a:p>
          <a:p>
            <a:pPr marL="342900" indent="-342900">
              <a:buFont typeface="+mj-lt"/>
              <a:buAutoNum type="arabicPeriod"/>
            </a:pPr>
            <a:r>
              <a:rPr lang="en-US" sz="1000" dirty="0" smtClean="0"/>
              <a:t>Jackson</a:t>
            </a:r>
            <a:r>
              <a:rPr lang="en-US" sz="1000" dirty="0"/>
              <a:t>, E W., S </a:t>
            </a:r>
            <a:r>
              <a:rPr lang="en-US" sz="1000" dirty="0" err="1"/>
              <a:t>McGlinn</a:t>
            </a:r>
            <a:r>
              <a:rPr lang="en-US" sz="1000" dirty="0"/>
              <a:t>, M Rainey, and H R. </a:t>
            </a:r>
            <a:r>
              <a:rPr lang="en-US" sz="1000" dirty="0" err="1"/>
              <a:t>Bardo</a:t>
            </a:r>
            <a:r>
              <a:rPr lang="en-US" sz="1000" dirty="0"/>
              <a:t>. "MEDPREP--30 years of making a difference." </a:t>
            </a:r>
            <a:r>
              <a:rPr lang="en-US" sz="1000" i="1" dirty="0"/>
              <a:t>Academic Medicine</a:t>
            </a:r>
            <a:r>
              <a:rPr lang="en-US" sz="1000" dirty="0"/>
              <a:t> 78.5 (2003): 448-553. </a:t>
            </a:r>
            <a:r>
              <a:rPr lang="en-US" sz="1000" i="1" dirty="0"/>
              <a:t>PubMed</a:t>
            </a:r>
            <a:r>
              <a:rPr lang="en-US" sz="1000" dirty="0"/>
              <a:t>. Web. 16 Aug. 2013.</a:t>
            </a:r>
          </a:p>
          <a:p>
            <a:pPr marL="342900" indent="-342900">
              <a:buFont typeface="+mj-lt"/>
              <a:buAutoNum type="arabicPeriod"/>
            </a:pPr>
            <a:r>
              <a:rPr lang="en-US" sz="1000" dirty="0" smtClean="0"/>
              <a:t>UC </a:t>
            </a:r>
            <a:r>
              <a:rPr lang="en-US" sz="1000" dirty="0"/>
              <a:t>Office of the President. Unpublished administrative material.  Retrieved 13 Apr. 2015.</a:t>
            </a:r>
          </a:p>
          <a:p>
            <a:endParaRPr lang="en-US" dirty="0"/>
          </a:p>
        </p:txBody>
      </p:sp>
      <p:sp>
        <p:nvSpPr>
          <p:cNvPr id="852" name="Text Placeholder 851"/>
          <p:cNvSpPr>
            <a:spLocks noGrp="1"/>
          </p:cNvSpPr>
          <p:nvPr>
            <p:ph type="body" sz="quarter" idx="29"/>
          </p:nvPr>
        </p:nvSpPr>
        <p:spPr>
          <a:xfrm>
            <a:off x="20634662" y="12655838"/>
            <a:ext cx="6279386" cy="428684"/>
          </a:xfrm>
        </p:spPr>
        <p:txBody>
          <a:bodyPr/>
          <a:lstStyle/>
          <a:p>
            <a:r>
              <a:rPr lang="en-US" dirty="0" smtClean="0"/>
              <a:t>ACKNOWLEDGEMENTS</a:t>
            </a:r>
            <a:endParaRPr lang="en-US" dirty="0"/>
          </a:p>
        </p:txBody>
      </p:sp>
      <p:sp>
        <p:nvSpPr>
          <p:cNvPr id="853" name="Text Placeholder 852"/>
          <p:cNvSpPr>
            <a:spLocks noGrp="1"/>
          </p:cNvSpPr>
          <p:nvPr>
            <p:ph type="body" sz="quarter" idx="30"/>
          </p:nvPr>
        </p:nvSpPr>
        <p:spPr>
          <a:xfrm>
            <a:off x="20631517" y="13145623"/>
            <a:ext cx="6282531" cy="910126"/>
          </a:xfrm>
        </p:spPr>
        <p:txBody>
          <a:bodyPr/>
          <a:lstStyle/>
          <a:p>
            <a:r>
              <a:rPr lang="en-US" dirty="0"/>
              <a:t>Supported by the Office of Student and </a:t>
            </a:r>
            <a:r>
              <a:rPr lang="en-US" dirty="0" smtClean="0"/>
              <a:t>Resident Diversity </a:t>
            </a:r>
            <a:r>
              <a:rPr lang="en-US" dirty="0"/>
              <a:t>at the UC Davis School of </a:t>
            </a:r>
            <a:r>
              <a:rPr lang="en-US" dirty="0" smtClean="0"/>
              <a:t>Medicine. Special thanks to Dr. Darin Latimore and Kay Holmes  for their support and contributions. </a:t>
            </a:r>
            <a:endParaRPr lang="en-US" dirty="0"/>
          </a:p>
        </p:txBody>
      </p:sp>
      <p:sp>
        <p:nvSpPr>
          <p:cNvPr id="854" name="Text Placeholder 853"/>
          <p:cNvSpPr>
            <a:spLocks noGrp="1"/>
          </p:cNvSpPr>
          <p:nvPr>
            <p:ph type="body" sz="quarter" idx="95"/>
          </p:nvPr>
        </p:nvSpPr>
        <p:spPr/>
        <p:txBody>
          <a:bodyPr/>
          <a:lstStyle/>
          <a:p>
            <a:endParaRPr lang="en-US" dirty="0"/>
          </a:p>
        </p:txBody>
      </p:sp>
      <p:sp>
        <p:nvSpPr>
          <p:cNvPr id="186" name="Text Placeholder 185"/>
          <p:cNvSpPr>
            <a:spLocks noGrp="1"/>
          </p:cNvSpPr>
          <p:nvPr>
            <p:ph type="body" sz="quarter" idx="96"/>
          </p:nvPr>
        </p:nvSpPr>
        <p:spPr>
          <a:xfrm>
            <a:off x="519608" y="12211228"/>
            <a:ext cx="6285508" cy="2332054"/>
          </a:xfrm>
        </p:spPr>
        <p:txBody>
          <a:bodyPr/>
          <a:lstStyle/>
          <a:p>
            <a:pPr marL="285750" lvl="0" indent="-285750">
              <a:buFont typeface="Wingdings" charset="2"/>
              <a:buChar char="§"/>
            </a:pPr>
            <a:r>
              <a:rPr lang="en-US" dirty="0" smtClean="0"/>
              <a:t>To assess strengths, weaknesses, and areas of improvement at the UC postbaccalaureate programs </a:t>
            </a:r>
          </a:p>
          <a:p>
            <a:pPr marL="285750" lvl="0" indent="-285750">
              <a:buFont typeface="Wingdings" charset="2"/>
              <a:buChar char="§"/>
            </a:pPr>
            <a:r>
              <a:rPr lang="en-US" dirty="0" smtClean="0"/>
              <a:t>By identifying areas of improvement, we plan to create strategies that lead to higher matriculation rates into medical school for postbaccalaureate program participants</a:t>
            </a:r>
          </a:p>
          <a:p>
            <a:pPr marL="285750" lvl="0" indent="-285750">
              <a:buFont typeface="Wingdings" charset="2"/>
              <a:buChar char="§"/>
            </a:pPr>
            <a:r>
              <a:rPr lang="en-US" dirty="0" smtClean="0"/>
              <a:t>To evaluate if the postbaccalaureate program has significantly impacted alumni (who have not matriculated into medical school) to discover alternate career choices </a:t>
            </a:r>
          </a:p>
          <a:p>
            <a:pPr marL="285750" indent="-285750">
              <a:buFont typeface="Wingdings" charset="2"/>
              <a:buChar char="§"/>
            </a:pPr>
            <a:endParaRPr lang="en-US" dirty="0"/>
          </a:p>
        </p:txBody>
      </p:sp>
      <p:sp>
        <p:nvSpPr>
          <p:cNvPr id="855" name="Text Placeholder 854"/>
          <p:cNvSpPr>
            <a:spLocks noGrp="1"/>
          </p:cNvSpPr>
          <p:nvPr>
            <p:ph type="body" sz="quarter" idx="107"/>
          </p:nvPr>
        </p:nvSpPr>
        <p:spPr/>
        <p:txBody>
          <a:bodyPr/>
          <a:lstStyle/>
          <a:p>
            <a:endParaRPr lang="en-US" dirty="0"/>
          </a:p>
        </p:txBody>
      </p:sp>
      <p:sp>
        <p:nvSpPr>
          <p:cNvPr id="856" name="Text Placeholder 855"/>
          <p:cNvSpPr>
            <a:spLocks noGrp="1"/>
          </p:cNvSpPr>
          <p:nvPr>
            <p:ph type="body" sz="quarter" idx="116"/>
          </p:nvPr>
        </p:nvSpPr>
        <p:spPr/>
        <p:txBody>
          <a:bodyPr/>
          <a:lstStyle/>
          <a:p>
            <a:endParaRPr lang="en-US" dirty="0"/>
          </a:p>
        </p:txBody>
      </p:sp>
      <p:sp>
        <p:nvSpPr>
          <p:cNvPr id="857" name="Text Placeholder 856"/>
          <p:cNvSpPr>
            <a:spLocks noGrp="1"/>
          </p:cNvSpPr>
          <p:nvPr>
            <p:ph type="body" sz="quarter" idx="117"/>
          </p:nvPr>
        </p:nvSpPr>
        <p:spPr/>
        <p:txBody>
          <a:bodyPr/>
          <a:lstStyle/>
          <a:p>
            <a:endParaRPr lang="en-US" dirty="0"/>
          </a:p>
        </p:txBody>
      </p:sp>
      <p:sp>
        <p:nvSpPr>
          <p:cNvPr id="858" name="Text Placeholder 857"/>
          <p:cNvSpPr>
            <a:spLocks noGrp="1"/>
          </p:cNvSpPr>
          <p:nvPr>
            <p:ph type="body" sz="quarter" idx="118"/>
          </p:nvPr>
        </p:nvSpPr>
        <p:spPr/>
        <p:txBody>
          <a:bodyPr/>
          <a:lstStyle/>
          <a:p>
            <a:endParaRPr lang="en-US" dirty="0"/>
          </a:p>
        </p:txBody>
      </p:sp>
      <p:sp>
        <p:nvSpPr>
          <p:cNvPr id="859" name="Text Placeholder 858"/>
          <p:cNvSpPr>
            <a:spLocks noGrp="1"/>
          </p:cNvSpPr>
          <p:nvPr>
            <p:ph type="body" sz="quarter" idx="119"/>
          </p:nvPr>
        </p:nvSpPr>
        <p:spPr/>
        <p:txBody>
          <a:bodyPr/>
          <a:lstStyle/>
          <a:p>
            <a:endParaRPr lang="en-US" dirty="0"/>
          </a:p>
        </p:txBody>
      </p:sp>
      <p:sp>
        <p:nvSpPr>
          <p:cNvPr id="860" name="Text Placeholder 859"/>
          <p:cNvSpPr>
            <a:spLocks noGrp="1"/>
          </p:cNvSpPr>
          <p:nvPr>
            <p:ph type="body" sz="quarter" idx="120"/>
          </p:nvPr>
        </p:nvSpPr>
        <p:spPr/>
        <p:txBody>
          <a:bodyPr/>
          <a:lstStyle/>
          <a:p>
            <a:endParaRPr lang="en-US" dirty="0"/>
          </a:p>
        </p:txBody>
      </p:sp>
      <p:sp>
        <p:nvSpPr>
          <p:cNvPr id="861" name="Text Placeholder 860"/>
          <p:cNvSpPr>
            <a:spLocks noGrp="1"/>
          </p:cNvSpPr>
          <p:nvPr>
            <p:ph type="body" sz="quarter" idx="121"/>
          </p:nvPr>
        </p:nvSpPr>
        <p:spPr/>
        <p:txBody>
          <a:bodyPr/>
          <a:lstStyle/>
          <a:p>
            <a:endParaRPr lang="en-US" dirty="0"/>
          </a:p>
        </p:txBody>
      </p:sp>
      <p:sp>
        <p:nvSpPr>
          <p:cNvPr id="862" name="Text Placeholder 861"/>
          <p:cNvSpPr>
            <a:spLocks noGrp="1"/>
          </p:cNvSpPr>
          <p:nvPr>
            <p:ph type="body" sz="quarter" idx="122"/>
          </p:nvPr>
        </p:nvSpPr>
        <p:spPr/>
        <p:txBody>
          <a:bodyPr/>
          <a:lstStyle/>
          <a:p>
            <a:endParaRPr lang="en-US" dirty="0"/>
          </a:p>
        </p:txBody>
      </p:sp>
      <p:sp>
        <p:nvSpPr>
          <p:cNvPr id="863" name="Text Placeholder 862"/>
          <p:cNvSpPr>
            <a:spLocks noGrp="1"/>
          </p:cNvSpPr>
          <p:nvPr>
            <p:ph type="body" sz="quarter" idx="123"/>
          </p:nvPr>
        </p:nvSpPr>
        <p:spPr/>
        <p:txBody>
          <a:bodyPr/>
          <a:lstStyle/>
          <a:p>
            <a:endParaRPr lang="en-US" dirty="0"/>
          </a:p>
        </p:txBody>
      </p:sp>
      <p:sp>
        <p:nvSpPr>
          <p:cNvPr id="864" name="Text Placeholder 863"/>
          <p:cNvSpPr>
            <a:spLocks noGrp="1"/>
          </p:cNvSpPr>
          <p:nvPr>
            <p:ph type="body" sz="quarter" idx="124"/>
          </p:nvPr>
        </p:nvSpPr>
        <p:spPr/>
        <p:txBody>
          <a:bodyPr/>
          <a:lstStyle/>
          <a:p>
            <a:endParaRPr lang="en-US" dirty="0"/>
          </a:p>
        </p:txBody>
      </p:sp>
      <p:sp>
        <p:nvSpPr>
          <p:cNvPr id="865" name="Text Placeholder 864"/>
          <p:cNvSpPr>
            <a:spLocks noGrp="1"/>
          </p:cNvSpPr>
          <p:nvPr>
            <p:ph type="body" sz="quarter" idx="125"/>
          </p:nvPr>
        </p:nvSpPr>
        <p:spPr/>
        <p:txBody>
          <a:bodyPr/>
          <a:lstStyle/>
          <a:p>
            <a:endParaRPr lang="en-US" dirty="0"/>
          </a:p>
        </p:txBody>
      </p:sp>
      <p:graphicFrame>
        <p:nvGraphicFramePr>
          <p:cNvPr id="901" name="Picture Placeholder 900"/>
          <p:cNvGraphicFramePr>
            <a:graphicFrameLocks noGrp="1"/>
          </p:cNvGraphicFramePr>
          <p:nvPr>
            <p:ph type="pic" sz="quarter" idx="127"/>
            <p:extLst>
              <p:ext uri="{D42A27DB-BD31-4B8C-83A1-F6EECF244321}">
                <p14:modId xmlns:p14="http://schemas.microsoft.com/office/powerpoint/2010/main" val="1878328144"/>
              </p:ext>
            </p:extLst>
          </p:nvPr>
        </p:nvGraphicFramePr>
        <p:xfrm>
          <a:off x="-4702175" y="13738225"/>
          <a:ext cx="2644775" cy="16954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902" name="Picture Placeholder 901"/>
          <p:cNvGraphicFramePr>
            <a:graphicFrameLocks noGrp="1"/>
          </p:cNvGraphicFramePr>
          <p:nvPr>
            <p:ph type="pic" sz="quarter" idx="128"/>
            <p:extLst>
              <p:ext uri="{D42A27DB-BD31-4B8C-83A1-F6EECF244321}">
                <p14:modId xmlns:p14="http://schemas.microsoft.com/office/powerpoint/2010/main" val="499090608"/>
              </p:ext>
            </p:extLst>
          </p:nvPr>
        </p:nvGraphicFramePr>
        <p:xfrm>
          <a:off x="-4702175" y="13738225"/>
          <a:ext cx="2644775" cy="169545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903" name="Picture Placeholder 902"/>
          <p:cNvGraphicFramePr>
            <a:graphicFrameLocks noGrp="1"/>
          </p:cNvGraphicFramePr>
          <p:nvPr>
            <p:ph type="pic" sz="quarter" idx="129"/>
            <p:extLst>
              <p:ext uri="{D42A27DB-BD31-4B8C-83A1-F6EECF244321}">
                <p14:modId xmlns:p14="http://schemas.microsoft.com/office/powerpoint/2010/main" val="1538525285"/>
              </p:ext>
            </p:extLst>
          </p:nvPr>
        </p:nvGraphicFramePr>
        <p:xfrm>
          <a:off x="-4702175" y="13738225"/>
          <a:ext cx="2644775" cy="169545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912" name="Picture Placeholder 911"/>
          <p:cNvGraphicFramePr>
            <a:graphicFrameLocks noGrp="1"/>
          </p:cNvGraphicFramePr>
          <p:nvPr>
            <p:ph type="pic" sz="quarter" idx="130"/>
            <p:extLst>
              <p:ext uri="{D42A27DB-BD31-4B8C-83A1-F6EECF244321}">
                <p14:modId xmlns:p14="http://schemas.microsoft.com/office/powerpoint/2010/main" val="107972593"/>
              </p:ext>
            </p:extLst>
          </p:nvPr>
        </p:nvGraphicFramePr>
        <p:xfrm>
          <a:off x="14285101" y="4200385"/>
          <a:ext cx="5739024" cy="3694196"/>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sp>
        <p:nvSpPr>
          <p:cNvPr id="871" name="Picture Placeholder 870"/>
          <p:cNvSpPr>
            <a:spLocks noGrp="1"/>
          </p:cNvSpPr>
          <p:nvPr>
            <p:ph type="pic" sz="quarter" idx="131"/>
          </p:nvPr>
        </p:nvSpPr>
        <p:spPr/>
      </p:sp>
      <p:sp>
        <p:nvSpPr>
          <p:cNvPr id="872" name="Picture Placeholder 871"/>
          <p:cNvSpPr>
            <a:spLocks noGrp="1"/>
          </p:cNvSpPr>
          <p:nvPr>
            <p:ph type="pic" sz="quarter" idx="132"/>
          </p:nvPr>
        </p:nvSpPr>
        <p:spPr>
          <a:xfrm>
            <a:off x="-5979229" y="12655838"/>
            <a:ext cx="2645230" cy="1696247"/>
          </a:xfrm>
        </p:spPr>
      </p:sp>
      <p:sp>
        <p:nvSpPr>
          <p:cNvPr id="873" name="Picture Placeholder 872"/>
          <p:cNvSpPr>
            <a:spLocks noGrp="1"/>
          </p:cNvSpPr>
          <p:nvPr>
            <p:ph type="pic" sz="quarter" idx="133"/>
          </p:nvPr>
        </p:nvSpPr>
        <p:spPr>
          <a:xfrm>
            <a:off x="-3476953" y="12926733"/>
            <a:ext cx="2645230" cy="1696247"/>
          </a:xfrm>
        </p:spPr>
      </p:sp>
      <p:graphicFrame>
        <p:nvGraphicFramePr>
          <p:cNvPr id="893" name="Picture Placeholder 892"/>
          <p:cNvGraphicFramePr>
            <a:graphicFrameLocks noGrp="1"/>
          </p:cNvGraphicFramePr>
          <p:nvPr>
            <p:ph type="pic" sz="quarter" idx="135"/>
            <p:extLst>
              <p:ext uri="{D42A27DB-BD31-4B8C-83A1-F6EECF244321}">
                <p14:modId xmlns:p14="http://schemas.microsoft.com/office/powerpoint/2010/main" val="320099917"/>
              </p:ext>
            </p:extLst>
          </p:nvPr>
        </p:nvGraphicFramePr>
        <p:xfrm>
          <a:off x="8156447" y="12823824"/>
          <a:ext cx="4582038" cy="2757552"/>
        </p:xfrm>
        <a:graphic>
          <a:graphicData uri="http://schemas.openxmlformats.org/drawingml/2006/table">
            <a:tbl>
              <a:tblPr firstRow="1" bandRow="1">
                <a:tableStyleId>{F5AB1C69-6EDB-4FF4-983F-18BD219EF322}</a:tableStyleId>
              </a:tblPr>
              <a:tblGrid>
                <a:gridCol w="1527346"/>
                <a:gridCol w="1527346"/>
                <a:gridCol w="1527346"/>
              </a:tblGrid>
              <a:tr h="1294512">
                <a:tc>
                  <a:txBody>
                    <a:bodyPr/>
                    <a:lstStyle/>
                    <a:p>
                      <a:pPr algn="ctr"/>
                      <a:r>
                        <a:rPr lang="en-US" sz="1200" dirty="0" smtClean="0">
                          <a:latin typeface="Trebuchet MS" charset="0"/>
                          <a:ea typeface="Trebuchet MS" charset="0"/>
                          <a:cs typeface="Trebuchet MS" charset="0"/>
                        </a:rPr>
                        <a:t>Demographic of students completing</a:t>
                      </a:r>
                      <a:r>
                        <a:rPr lang="en-US" sz="1200" baseline="0" dirty="0" smtClean="0">
                          <a:latin typeface="Trebuchet MS" charset="0"/>
                          <a:ea typeface="Trebuchet MS" charset="0"/>
                          <a:cs typeface="Trebuchet MS" charset="0"/>
                        </a:rPr>
                        <a:t> UC Davis postbaccalaureate program</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Matriculants</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Non-matriculants</a:t>
                      </a:r>
                      <a:endParaRPr lang="en-US" sz="1200" dirty="0">
                        <a:latin typeface="Trebuchet MS" charset="0"/>
                        <a:ea typeface="Trebuchet MS" charset="0"/>
                        <a:cs typeface="Trebuchet MS" charset="0"/>
                      </a:endParaRPr>
                    </a:p>
                  </a:txBody>
                  <a:tcPr/>
                </a:tc>
              </a:tr>
              <a:tr h="390459">
                <a:tc>
                  <a:txBody>
                    <a:bodyPr/>
                    <a:lstStyle/>
                    <a:p>
                      <a:pPr algn="ctr"/>
                      <a:r>
                        <a:rPr lang="en-US" sz="1200" dirty="0" smtClean="0">
                          <a:latin typeface="Trebuchet MS" charset="0"/>
                          <a:ea typeface="Trebuchet MS" charset="0"/>
                          <a:cs typeface="Trebuchet MS" charset="0"/>
                        </a:rPr>
                        <a:t>Average postbaccalaureate GPA</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3.66</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3.34</a:t>
                      </a:r>
                      <a:endParaRPr lang="en-US" sz="1200" dirty="0">
                        <a:latin typeface="Trebuchet MS" charset="0"/>
                        <a:ea typeface="Trebuchet MS" charset="0"/>
                        <a:cs typeface="Trebuchet MS" charset="0"/>
                      </a:endParaRPr>
                    </a:p>
                  </a:txBody>
                  <a:tcPr/>
                </a:tc>
              </a:tr>
              <a:tr h="390459">
                <a:tc>
                  <a:txBody>
                    <a:bodyPr/>
                    <a:lstStyle/>
                    <a:p>
                      <a:pPr algn="ctr"/>
                      <a:r>
                        <a:rPr lang="en-US" sz="1200" dirty="0" smtClean="0">
                          <a:latin typeface="Trebuchet MS" charset="0"/>
                          <a:ea typeface="Trebuchet MS" charset="0"/>
                          <a:cs typeface="Trebuchet MS" charset="0"/>
                        </a:rPr>
                        <a:t>Average MCAT Score</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Verbal 7</a:t>
                      </a:r>
                    </a:p>
                    <a:p>
                      <a:pPr algn="ctr"/>
                      <a:r>
                        <a:rPr lang="en-US" sz="1200" dirty="0" smtClean="0">
                          <a:latin typeface="Trebuchet MS" charset="0"/>
                          <a:ea typeface="Trebuchet MS" charset="0"/>
                          <a:cs typeface="Trebuchet MS" charset="0"/>
                        </a:rPr>
                        <a:t>Physics 8</a:t>
                      </a:r>
                    </a:p>
                    <a:p>
                      <a:pPr algn="ctr"/>
                      <a:r>
                        <a:rPr lang="en-US" sz="1200" dirty="0" smtClean="0">
                          <a:latin typeface="Trebuchet MS" charset="0"/>
                          <a:ea typeface="Trebuchet MS" charset="0"/>
                          <a:cs typeface="Trebuchet MS" charset="0"/>
                        </a:rPr>
                        <a:t>Biology 9</a:t>
                      </a:r>
                    </a:p>
                    <a:p>
                      <a:pPr algn="ctr"/>
                      <a:r>
                        <a:rPr lang="en-US" sz="1200" dirty="0" smtClean="0">
                          <a:latin typeface="Trebuchet MS" charset="0"/>
                          <a:ea typeface="Trebuchet MS" charset="0"/>
                          <a:cs typeface="Trebuchet MS" charset="0"/>
                        </a:rPr>
                        <a:t>Total 24</a:t>
                      </a:r>
                      <a:endParaRPr lang="en-US" sz="1200" dirty="0">
                        <a:latin typeface="Trebuchet MS" charset="0"/>
                        <a:ea typeface="Trebuchet MS" charset="0"/>
                        <a:cs typeface="Trebuchet MS" charset="0"/>
                      </a:endParaRPr>
                    </a:p>
                  </a:txBody>
                  <a:tcPr/>
                </a:tc>
                <a:tc>
                  <a:txBody>
                    <a:bodyPr/>
                    <a:lstStyle/>
                    <a:p>
                      <a:pPr algn="ctr"/>
                      <a:r>
                        <a:rPr lang="en-US" sz="1200" dirty="0" smtClean="0">
                          <a:latin typeface="Trebuchet MS" charset="0"/>
                          <a:ea typeface="Trebuchet MS" charset="0"/>
                          <a:cs typeface="Trebuchet MS" charset="0"/>
                        </a:rPr>
                        <a:t>Verbal 5</a:t>
                      </a:r>
                    </a:p>
                    <a:p>
                      <a:pPr algn="ctr"/>
                      <a:r>
                        <a:rPr lang="en-US" sz="1200" dirty="0" smtClean="0">
                          <a:latin typeface="Trebuchet MS" charset="0"/>
                          <a:ea typeface="Trebuchet MS" charset="0"/>
                          <a:cs typeface="Trebuchet MS" charset="0"/>
                        </a:rPr>
                        <a:t>Physics 6</a:t>
                      </a:r>
                    </a:p>
                    <a:p>
                      <a:pPr algn="ctr"/>
                      <a:r>
                        <a:rPr lang="en-US" sz="1200" dirty="0" smtClean="0">
                          <a:latin typeface="Trebuchet MS" charset="0"/>
                          <a:ea typeface="Trebuchet MS" charset="0"/>
                          <a:cs typeface="Trebuchet MS" charset="0"/>
                        </a:rPr>
                        <a:t>Biology 9</a:t>
                      </a:r>
                    </a:p>
                    <a:p>
                      <a:pPr algn="ctr"/>
                      <a:r>
                        <a:rPr lang="en-US" sz="1200" dirty="0" smtClean="0">
                          <a:latin typeface="Trebuchet MS" charset="0"/>
                          <a:ea typeface="Trebuchet MS" charset="0"/>
                          <a:cs typeface="Trebuchet MS" charset="0"/>
                        </a:rPr>
                        <a:t>Total 18</a:t>
                      </a:r>
                      <a:endParaRPr lang="en-US" sz="1200" dirty="0">
                        <a:latin typeface="Trebuchet MS" charset="0"/>
                        <a:ea typeface="Trebuchet MS" charset="0"/>
                        <a:cs typeface="Trebuchet MS" charset="0"/>
                      </a:endParaRPr>
                    </a:p>
                  </a:txBody>
                  <a:tcPr/>
                </a:tc>
              </a:tr>
            </a:tbl>
          </a:graphicData>
        </a:graphic>
      </p:graphicFrame>
      <p:sp>
        <p:nvSpPr>
          <p:cNvPr id="876" name="Text Placeholder 875"/>
          <p:cNvSpPr>
            <a:spLocks noGrp="1"/>
          </p:cNvSpPr>
          <p:nvPr>
            <p:ph type="body" sz="quarter" idx="136"/>
          </p:nvPr>
        </p:nvSpPr>
        <p:spPr/>
        <p:txBody>
          <a:bodyPr/>
          <a:lstStyle/>
          <a:p>
            <a:endParaRPr lang="en-US" dirty="0"/>
          </a:p>
        </p:txBody>
      </p:sp>
      <p:sp>
        <p:nvSpPr>
          <p:cNvPr id="877" name="Text Placeholder 876"/>
          <p:cNvSpPr>
            <a:spLocks noGrp="1"/>
          </p:cNvSpPr>
          <p:nvPr>
            <p:ph type="body" sz="quarter" idx="137"/>
          </p:nvPr>
        </p:nvSpPr>
        <p:spPr/>
        <p:txBody>
          <a:bodyPr/>
          <a:lstStyle/>
          <a:p>
            <a:endParaRPr lang="en-US" dirty="0"/>
          </a:p>
        </p:txBody>
      </p:sp>
      <p:sp>
        <p:nvSpPr>
          <p:cNvPr id="878" name="Text Placeholder 877"/>
          <p:cNvSpPr>
            <a:spLocks noGrp="1"/>
          </p:cNvSpPr>
          <p:nvPr>
            <p:ph type="body" sz="quarter" idx="138"/>
          </p:nvPr>
        </p:nvSpPr>
        <p:spPr/>
        <p:txBody>
          <a:bodyPr/>
          <a:lstStyle/>
          <a:p>
            <a:endParaRPr lang="en-US" dirty="0"/>
          </a:p>
        </p:txBody>
      </p:sp>
      <p:sp>
        <p:nvSpPr>
          <p:cNvPr id="879" name="Text Placeholder 878"/>
          <p:cNvSpPr>
            <a:spLocks noGrp="1"/>
          </p:cNvSpPr>
          <p:nvPr>
            <p:ph type="body" sz="quarter" idx="139"/>
          </p:nvPr>
        </p:nvSpPr>
        <p:spPr/>
        <p:txBody>
          <a:bodyPr/>
          <a:lstStyle/>
          <a:p>
            <a:endParaRPr lang="en-US" dirty="0"/>
          </a:p>
        </p:txBody>
      </p:sp>
      <p:sp>
        <p:nvSpPr>
          <p:cNvPr id="880" name="Text Placeholder 879"/>
          <p:cNvSpPr>
            <a:spLocks noGrp="1"/>
          </p:cNvSpPr>
          <p:nvPr>
            <p:ph type="body" sz="quarter" idx="140"/>
          </p:nvPr>
        </p:nvSpPr>
        <p:spPr/>
        <p:txBody>
          <a:bodyPr/>
          <a:lstStyle/>
          <a:p>
            <a:endParaRPr lang="en-US" dirty="0"/>
          </a:p>
        </p:txBody>
      </p:sp>
      <p:sp>
        <p:nvSpPr>
          <p:cNvPr id="881" name="Text Placeholder 880"/>
          <p:cNvSpPr>
            <a:spLocks noGrp="1"/>
          </p:cNvSpPr>
          <p:nvPr>
            <p:ph type="body" sz="quarter" idx="141"/>
          </p:nvPr>
        </p:nvSpPr>
        <p:spPr/>
        <p:txBody>
          <a:bodyPr/>
          <a:lstStyle/>
          <a:p>
            <a:endParaRPr lang="en-US" dirty="0"/>
          </a:p>
        </p:txBody>
      </p:sp>
      <p:sp>
        <p:nvSpPr>
          <p:cNvPr id="882" name="Text Placeholder 881"/>
          <p:cNvSpPr>
            <a:spLocks noGrp="1"/>
          </p:cNvSpPr>
          <p:nvPr>
            <p:ph type="body" sz="quarter" idx="142"/>
          </p:nvPr>
        </p:nvSpPr>
        <p:spPr/>
        <p:txBody>
          <a:bodyPr/>
          <a:lstStyle/>
          <a:p>
            <a:endParaRPr lang="en-US" dirty="0"/>
          </a:p>
        </p:txBody>
      </p:sp>
      <p:sp>
        <p:nvSpPr>
          <p:cNvPr id="883" name="Text Placeholder 882"/>
          <p:cNvSpPr>
            <a:spLocks noGrp="1"/>
          </p:cNvSpPr>
          <p:nvPr>
            <p:ph type="body" sz="quarter" idx="143"/>
          </p:nvPr>
        </p:nvSpPr>
        <p:spPr/>
        <p:txBody>
          <a:bodyPr/>
          <a:lstStyle/>
          <a:p>
            <a:endParaRPr lang="en-US" dirty="0"/>
          </a:p>
        </p:txBody>
      </p:sp>
      <p:sp>
        <p:nvSpPr>
          <p:cNvPr id="884" name="Text Placeholder 883"/>
          <p:cNvSpPr>
            <a:spLocks noGrp="1"/>
          </p:cNvSpPr>
          <p:nvPr>
            <p:ph type="body" sz="quarter" idx="144"/>
          </p:nvPr>
        </p:nvSpPr>
        <p:spPr/>
        <p:txBody>
          <a:bodyPr/>
          <a:lstStyle/>
          <a:p>
            <a:endParaRPr lang="en-US" dirty="0"/>
          </a:p>
        </p:txBody>
      </p:sp>
      <p:sp>
        <p:nvSpPr>
          <p:cNvPr id="885" name="Text Placeholder 884"/>
          <p:cNvSpPr>
            <a:spLocks noGrp="1"/>
          </p:cNvSpPr>
          <p:nvPr>
            <p:ph type="body" sz="quarter" idx="145"/>
          </p:nvPr>
        </p:nvSpPr>
        <p:spPr/>
        <p:txBody>
          <a:bodyPr/>
          <a:lstStyle/>
          <a:p>
            <a:endParaRPr lang="en-US" dirty="0"/>
          </a:p>
        </p:txBody>
      </p:sp>
      <p:sp>
        <p:nvSpPr>
          <p:cNvPr id="886" name="Text Placeholder 885"/>
          <p:cNvSpPr>
            <a:spLocks noGrp="1"/>
          </p:cNvSpPr>
          <p:nvPr>
            <p:ph type="body" sz="quarter" idx="146"/>
          </p:nvPr>
        </p:nvSpPr>
        <p:spPr/>
        <p:txBody>
          <a:bodyPr/>
          <a:lstStyle/>
          <a:p>
            <a:endParaRPr lang="en-US" dirty="0"/>
          </a:p>
        </p:txBody>
      </p:sp>
      <p:sp>
        <p:nvSpPr>
          <p:cNvPr id="887" name="Text Placeholder 886"/>
          <p:cNvSpPr>
            <a:spLocks noGrp="1"/>
          </p:cNvSpPr>
          <p:nvPr>
            <p:ph type="body" sz="quarter" idx="147"/>
          </p:nvPr>
        </p:nvSpPr>
        <p:spPr/>
        <p:txBody>
          <a:bodyPr/>
          <a:lstStyle/>
          <a:p>
            <a:endParaRPr lang="en-US" dirty="0"/>
          </a:p>
        </p:txBody>
      </p:sp>
      <p:sp>
        <p:nvSpPr>
          <p:cNvPr id="888" name="Text Placeholder 887"/>
          <p:cNvSpPr>
            <a:spLocks noGrp="1"/>
          </p:cNvSpPr>
          <p:nvPr>
            <p:ph type="body" sz="quarter" idx="148"/>
          </p:nvPr>
        </p:nvSpPr>
        <p:spPr/>
        <p:txBody>
          <a:bodyPr/>
          <a:lstStyle/>
          <a:p>
            <a:endParaRPr lang="en-US" dirty="0"/>
          </a:p>
        </p:txBody>
      </p:sp>
      <p:sp>
        <p:nvSpPr>
          <p:cNvPr id="889" name="Text Placeholder 888"/>
          <p:cNvSpPr>
            <a:spLocks noGrp="1"/>
          </p:cNvSpPr>
          <p:nvPr>
            <p:ph type="body" sz="quarter" idx="149"/>
          </p:nvPr>
        </p:nvSpPr>
        <p:spPr/>
        <p:txBody>
          <a:bodyPr/>
          <a:lstStyle/>
          <a:p>
            <a:endParaRPr lang="en-US" dirty="0"/>
          </a:p>
        </p:txBody>
      </p:sp>
      <p:sp>
        <p:nvSpPr>
          <p:cNvPr id="223" name="Text Placeholder 222"/>
          <p:cNvSpPr>
            <a:spLocks noGrp="1"/>
          </p:cNvSpPr>
          <p:nvPr>
            <p:ph type="body" sz="quarter" idx="150"/>
          </p:nvPr>
        </p:nvSpPr>
        <p:spPr/>
        <p:txBody>
          <a:bodyPr>
            <a:normAutofit fontScale="70000" lnSpcReduction="20000"/>
          </a:bodyPr>
          <a:lstStyle/>
          <a:p>
            <a:r>
              <a:rPr lang="en-US" dirty="0" smtClean="0"/>
              <a:t>EVALUATION OF UC POSTBACCALAUREATE PROGRAMS THROUGH THE PERSPECTIVE OF ALUMNI WHO HAVE NOT MATRICULATED INTO MEDICAL SCHOOL</a:t>
            </a:r>
          </a:p>
          <a:p>
            <a:endParaRPr lang="en-US" dirty="0"/>
          </a:p>
        </p:txBody>
      </p:sp>
      <p:sp>
        <p:nvSpPr>
          <p:cNvPr id="224" name="Text Placeholder 223"/>
          <p:cNvSpPr>
            <a:spLocks noGrp="1"/>
          </p:cNvSpPr>
          <p:nvPr>
            <p:ph type="body" sz="quarter" idx="184"/>
          </p:nvPr>
        </p:nvSpPr>
        <p:spPr/>
        <p:txBody>
          <a:bodyPr>
            <a:normAutofit fontScale="62500" lnSpcReduction="20000"/>
          </a:bodyPr>
          <a:lstStyle/>
          <a:p>
            <a:r>
              <a:rPr lang="en-US" dirty="0" smtClean="0"/>
              <a:t>Karina Chavez, Darin Latimore, MD FACP, Jose </a:t>
            </a:r>
            <a:r>
              <a:rPr lang="en-US" dirty="0" err="1" smtClean="0"/>
              <a:t>Morfin</a:t>
            </a:r>
            <a:r>
              <a:rPr lang="en-US" dirty="0" smtClean="0"/>
              <a:t> MD </a:t>
            </a:r>
          </a:p>
          <a:p>
            <a:r>
              <a:rPr lang="en-US" dirty="0" smtClean="0"/>
              <a:t>Office of Student &amp; Resident Diversity I UC Davis Postbaccalaureate Program</a:t>
            </a:r>
            <a:endParaRPr lang="en-US" dirty="0"/>
          </a:p>
        </p:txBody>
      </p:sp>
      <p:sp>
        <p:nvSpPr>
          <p:cNvPr id="225" name="Text Placeholder 224"/>
          <p:cNvSpPr>
            <a:spLocks noGrp="1"/>
          </p:cNvSpPr>
          <p:nvPr>
            <p:ph type="body" sz="quarter" idx="185"/>
          </p:nvPr>
        </p:nvSpPr>
        <p:spPr/>
        <p:txBody>
          <a:bodyPr/>
          <a:lstStyle/>
          <a:p>
            <a:r>
              <a:rPr lang="en-US" dirty="0" smtClean="0"/>
              <a:t>WHERE ARE THE ALUMNI NOW?</a:t>
            </a:r>
            <a:endParaRPr lang="en-US" dirty="0"/>
          </a:p>
        </p:txBody>
      </p:sp>
      <p:graphicFrame>
        <p:nvGraphicFramePr>
          <p:cNvPr id="891" name="Picture Placeholder 890"/>
          <p:cNvGraphicFramePr>
            <a:graphicFrameLocks noGrp="1"/>
          </p:cNvGraphicFramePr>
          <p:nvPr>
            <p:ph type="pic" sz="quarter" idx="115"/>
            <p:extLst>
              <p:ext uri="{D42A27DB-BD31-4B8C-83A1-F6EECF244321}">
                <p14:modId xmlns:p14="http://schemas.microsoft.com/office/powerpoint/2010/main" val="1922154871"/>
              </p:ext>
            </p:extLst>
          </p:nvPr>
        </p:nvGraphicFramePr>
        <p:xfrm>
          <a:off x="8156448" y="8228780"/>
          <a:ext cx="4582038" cy="3982448"/>
        </p:xfrm>
        <a:graphic>
          <a:graphicData uri="http://schemas.openxmlformats.org/drawingml/2006/table">
            <a:tbl>
              <a:tblPr firstRow="1" bandRow="1">
                <a:tableStyleId>{F5AB1C69-6EDB-4FF4-983F-18BD219EF322}</a:tableStyleId>
              </a:tblPr>
              <a:tblGrid>
                <a:gridCol w="1527346"/>
                <a:gridCol w="1527346"/>
                <a:gridCol w="1527346"/>
              </a:tblGrid>
              <a:tr h="873488">
                <a:tc>
                  <a:txBody>
                    <a:bodyPr/>
                    <a:lstStyle/>
                    <a:p>
                      <a:pPr algn="ctr"/>
                      <a:r>
                        <a:rPr lang="en-US" sz="1200" dirty="0" smtClean="0"/>
                        <a:t>Demographics of students at UC Davis postbaccalaureate program</a:t>
                      </a:r>
                      <a:endParaRPr lang="en-US" sz="1200" dirty="0">
                        <a:latin typeface="Trebuchet MS" charset="0"/>
                        <a:ea typeface="Trebuchet MS" charset="0"/>
                        <a:cs typeface="Trebuchet MS" charset="0"/>
                      </a:endParaRPr>
                    </a:p>
                  </a:txBody>
                  <a:tcPr/>
                </a:tc>
                <a:tc>
                  <a:txBody>
                    <a:bodyPr/>
                    <a:lstStyle/>
                    <a:p>
                      <a:pPr algn="ctr"/>
                      <a:r>
                        <a:rPr lang="en-US" sz="1200" dirty="0" smtClean="0"/>
                        <a:t>Matriculants</a:t>
                      </a:r>
                      <a:endParaRPr lang="en-US" sz="1200" dirty="0">
                        <a:latin typeface="Trebuchet MS" charset="0"/>
                        <a:ea typeface="Trebuchet MS" charset="0"/>
                        <a:cs typeface="Trebuchet MS" charset="0"/>
                      </a:endParaRPr>
                    </a:p>
                  </a:txBody>
                  <a:tcPr/>
                </a:tc>
                <a:tc>
                  <a:txBody>
                    <a:bodyPr/>
                    <a:lstStyle/>
                    <a:p>
                      <a:pPr algn="ctr"/>
                      <a:r>
                        <a:rPr lang="en-US" sz="1200" dirty="0" smtClean="0"/>
                        <a:t>Non-matriculants</a:t>
                      </a:r>
                      <a:endParaRPr lang="en-US" sz="1200" dirty="0">
                        <a:latin typeface="Trebuchet MS" charset="0"/>
                        <a:ea typeface="Trebuchet MS" charset="0"/>
                        <a:cs typeface="Trebuchet MS" charset="0"/>
                      </a:endParaRPr>
                    </a:p>
                  </a:txBody>
                  <a:tcPr/>
                </a:tc>
              </a:tr>
              <a:tr h="397040">
                <a:tc>
                  <a:txBody>
                    <a:bodyPr/>
                    <a:lstStyle/>
                    <a:p>
                      <a:pPr algn="ctr"/>
                      <a:r>
                        <a:rPr lang="en-US" sz="1200" dirty="0" smtClean="0"/>
                        <a:t>Gender</a:t>
                      </a:r>
                      <a:endParaRPr lang="en-US" sz="1200" dirty="0">
                        <a:latin typeface="Trebuchet MS" charset="0"/>
                        <a:ea typeface="Trebuchet MS" charset="0"/>
                        <a:cs typeface="Trebuchet MS" charset="0"/>
                      </a:endParaRPr>
                    </a:p>
                  </a:txBody>
                  <a:tcPr/>
                </a:tc>
                <a:tc>
                  <a:txBody>
                    <a:bodyPr/>
                    <a:lstStyle/>
                    <a:p>
                      <a:pPr algn="ctr"/>
                      <a:r>
                        <a:rPr lang="en-US" sz="1200" dirty="0" smtClean="0"/>
                        <a:t>65% Female</a:t>
                      </a:r>
                    </a:p>
                    <a:p>
                      <a:pPr algn="ctr"/>
                      <a:r>
                        <a:rPr lang="en-US" sz="1200" dirty="0" smtClean="0"/>
                        <a:t>35% Male</a:t>
                      </a:r>
                      <a:endParaRPr lang="en-US" sz="1200" dirty="0">
                        <a:latin typeface="Trebuchet MS" charset="0"/>
                        <a:ea typeface="Trebuchet MS" charset="0"/>
                        <a:cs typeface="Trebuchet MS" charset="0"/>
                      </a:endParaRPr>
                    </a:p>
                  </a:txBody>
                  <a:tcPr/>
                </a:tc>
                <a:tc>
                  <a:txBody>
                    <a:bodyPr/>
                    <a:lstStyle/>
                    <a:p>
                      <a:pPr algn="ctr"/>
                      <a:r>
                        <a:rPr lang="en-US" sz="1200" dirty="0" smtClean="0"/>
                        <a:t>67% Female</a:t>
                      </a:r>
                    </a:p>
                    <a:p>
                      <a:pPr algn="ctr"/>
                      <a:r>
                        <a:rPr lang="en-US" sz="1200" dirty="0" smtClean="0"/>
                        <a:t>33% Male</a:t>
                      </a:r>
                      <a:endParaRPr lang="en-US" sz="1200" dirty="0">
                        <a:latin typeface="Trebuchet MS" charset="0"/>
                        <a:ea typeface="Trebuchet MS" charset="0"/>
                        <a:cs typeface="Trebuchet MS" charset="0"/>
                      </a:endParaRPr>
                    </a:p>
                  </a:txBody>
                  <a:tcPr/>
                </a:tc>
              </a:tr>
              <a:tr h="1191120">
                <a:tc>
                  <a:txBody>
                    <a:bodyPr/>
                    <a:lstStyle/>
                    <a:p>
                      <a:pPr algn="ctr"/>
                      <a:r>
                        <a:rPr lang="en-US" sz="1200" dirty="0" smtClean="0"/>
                        <a:t>Ethnicity</a:t>
                      </a:r>
                      <a:endParaRPr lang="en-US" sz="1200" dirty="0">
                        <a:latin typeface="Trebuchet MS" charset="0"/>
                        <a:ea typeface="Trebuchet MS" charset="0"/>
                        <a:cs typeface="Trebuchet MS" charset="0"/>
                      </a:endParaRPr>
                    </a:p>
                  </a:txBody>
                  <a:tcPr/>
                </a:tc>
                <a:tc>
                  <a:txBody>
                    <a:bodyPr/>
                    <a:lstStyle/>
                    <a:p>
                      <a:pPr algn="ctr"/>
                      <a:r>
                        <a:rPr lang="en-US" sz="1200" dirty="0" smtClean="0"/>
                        <a:t>50% Latino</a:t>
                      </a:r>
                    </a:p>
                    <a:p>
                      <a:pPr algn="ctr"/>
                      <a:r>
                        <a:rPr lang="en-US" sz="1200" dirty="0" smtClean="0"/>
                        <a:t>19% African American</a:t>
                      </a:r>
                    </a:p>
                    <a:p>
                      <a:pPr algn="ctr"/>
                      <a:r>
                        <a:rPr lang="en-US" sz="1200" dirty="0" smtClean="0"/>
                        <a:t>16% Asian American</a:t>
                      </a:r>
                    </a:p>
                    <a:p>
                      <a:pPr algn="ctr"/>
                      <a:r>
                        <a:rPr lang="en-US" sz="1200" dirty="0" smtClean="0"/>
                        <a:t>6% Caucasian</a:t>
                      </a:r>
                    </a:p>
                    <a:p>
                      <a:pPr algn="ctr"/>
                      <a:r>
                        <a:rPr lang="en-US" sz="1200" dirty="0" smtClean="0"/>
                        <a:t>5%</a:t>
                      </a:r>
                      <a:r>
                        <a:rPr lang="en-US" sz="1200" baseline="0" dirty="0" smtClean="0"/>
                        <a:t> Native American</a:t>
                      </a:r>
                    </a:p>
                    <a:p>
                      <a:pPr algn="ctr"/>
                      <a:r>
                        <a:rPr lang="en-US" sz="1200" baseline="0" dirty="0" smtClean="0"/>
                        <a:t>5% Other</a:t>
                      </a:r>
                      <a:endParaRPr lang="en-US" sz="1200" dirty="0">
                        <a:latin typeface="Trebuchet MS" charset="0"/>
                        <a:ea typeface="Trebuchet MS" charset="0"/>
                        <a:cs typeface="Trebuchet MS" charset="0"/>
                      </a:endParaRPr>
                    </a:p>
                  </a:txBody>
                  <a:tcPr/>
                </a:tc>
                <a:tc>
                  <a:txBody>
                    <a:bodyPr/>
                    <a:lstStyle/>
                    <a:p>
                      <a:pPr algn="ctr"/>
                      <a:r>
                        <a:rPr lang="en-US" sz="1200" dirty="0" smtClean="0"/>
                        <a:t>44% Latino</a:t>
                      </a:r>
                    </a:p>
                    <a:p>
                      <a:pPr algn="ctr"/>
                      <a:r>
                        <a:rPr lang="en-US" sz="1200" dirty="0" smtClean="0"/>
                        <a:t>25% African American</a:t>
                      </a:r>
                    </a:p>
                    <a:p>
                      <a:pPr algn="ctr"/>
                      <a:r>
                        <a:rPr lang="en-US" sz="1200" dirty="0" smtClean="0"/>
                        <a:t>22% Asian American</a:t>
                      </a:r>
                    </a:p>
                    <a:p>
                      <a:pPr algn="ctr"/>
                      <a:r>
                        <a:rPr lang="en-US" sz="1200" dirty="0" smtClean="0"/>
                        <a:t>3% Caucasian</a:t>
                      </a:r>
                    </a:p>
                    <a:p>
                      <a:pPr algn="ctr"/>
                      <a:r>
                        <a:rPr lang="en-US" sz="1200" dirty="0" smtClean="0"/>
                        <a:t>0%</a:t>
                      </a:r>
                      <a:r>
                        <a:rPr lang="en-US" sz="1200" baseline="0" dirty="0" smtClean="0"/>
                        <a:t> Native American</a:t>
                      </a:r>
                    </a:p>
                    <a:p>
                      <a:pPr algn="ctr"/>
                      <a:r>
                        <a:rPr lang="en-US" sz="1200" baseline="0" dirty="0" smtClean="0"/>
                        <a:t>6% Other</a:t>
                      </a:r>
                      <a:endParaRPr lang="en-US" sz="1200" dirty="0">
                        <a:latin typeface="Trebuchet MS" charset="0"/>
                        <a:ea typeface="Trebuchet MS" charset="0"/>
                        <a:cs typeface="Trebuchet MS" charset="0"/>
                      </a:endParaRPr>
                    </a:p>
                  </a:txBody>
                  <a:tcPr/>
                </a:tc>
              </a:tr>
              <a:tr h="714672">
                <a:tc>
                  <a:txBody>
                    <a:bodyPr/>
                    <a:lstStyle/>
                    <a:p>
                      <a:pPr algn="ctr"/>
                      <a:r>
                        <a:rPr lang="en-US" sz="1200" dirty="0" smtClean="0"/>
                        <a:t>Undergraduate</a:t>
                      </a:r>
                      <a:r>
                        <a:rPr lang="en-US" sz="1200" baseline="0" dirty="0" smtClean="0"/>
                        <a:t> Institution</a:t>
                      </a:r>
                      <a:endParaRPr lang="en-US" sz="1200" dirty="0">
                        <a:latin typeface="Trebuchet MS" charset="0"/>
                        <a:ea typeface="Trebuchet MS" charset="0"/>
                        <a:cs typeface="Trebuchet MS" charset="0"/>
                      </a:endParaRPr>
                    </a:p>
                  </a:txBody>
                  <a:tcPr/>
                </a:tc>
                <a:tc>
                  <a:txBody>
                    <a:bodyPr/>
                    <a:lstStyle/>
                    <a:p>
                      <a:pPr algn="ctr"/>
                      <a:r>
                        <a:rPr lang="en-US" sz="1200" dirty="0" smtClean="0"/>
                        <a:t>75% UC</a:t>
                      </a:r>
                    </a:p>
                    <a:p>
                      <a:pPr algn="ctr"/>
                      <a:r>
                        <a:rPr lang="en-US" sz="1200" dirty="0" smtClean="0"/>
                        <a:t>12% CSU</a:t>
                      </a:r>
                    </a:p>
                    <a:p>
                      <a:pPr algn="ctr"/>
                      <a:r>
                        <a:rPr lang="en-US" sz="1200" dirty="0" smtClean="0"/>
                        <a:t>13% Other</a:t>
                      </a:r>
                      <a:endParaRPr lang="en-US" sz="1200" dirty="0">
                        <a:latin typeface="Trebuchet MS" charset="0"/>
                        <a:ea typeface="Trebuchet MS" charset="0"/>
                        <a:cs typeface="Trebuchet MS" charset="0"/>
                      </a:endParaRPr>
                    </a:p>
                  </a:txBody>
                  <a:tcPr/>
                </a:tc>
                <a:tc>
                  <a:txBody>
                    <a:bodyPr/>
                    <a:lstStyle/>
                    <a:p>
                      <a:pPr algn="ctr"/>
                      <a:r>
                        <a:rPr lang="en-US" sz="1200" dirty="0" smtClean="0"/>
                        <a:t>50% UC</a:t>
                      </a:r>
                    </a:p>
                    <a:p>
                      <a:pPr algn="ctr"/>
                      <a:r>
                        <a:rPr lang="en-US" sz="1200" dirty="0" smtClean="0"/>
                        <a:t>33%CSU</a:t>
                      </a:r>
                    </a:p>
                    <a:p>
                      <a:pPr algn="ctr"/>
                      <a:r>
                        <a:rPr lang="en-US" sz="1200" dirty="0" smtClean="0"/>
                        <a:t>8% Other</a:t>
                      </a:r>
                    </a:p>
                    <a:p>
                      <a:pPr algn="ctr"/>
                      <a:endParaRPr lang="en-US" sz="1200" dirty="0">
                        <a:latin typeface="Trebuchet MS" charset="0"/>
                        <a:ea typeface="Trebuchet MS" charset="0"/>
                        <a:cs typeface="Trebuchet MS" charset="0"/>
                      </a:endParaRPr>
                    </a:p>
                  </a:txBody>
                  <a:tcPr/>
                </a:tc>
              </a:tr>
              <a:tr h="397040">
                <a:tc>
                  <a:txBody>
                    <a:bodyPr/>
                    <a:lstStyle/>
                    <a:p>
                      <a:pPr algn="ctr"/>
                      <a:r>
                        <a:rPr lang="en-US" sz="1200" dirty="0" smtClean="0"/>
                        <a:t>Average Undergraduate GPA</a:t>
                      </a:r>
                      <a:endParaRPr lang="en-US" sz="1200" dirty="0">
                        <a:latin typeface="Trebuchet MS" charset="0"/>
                        <a:ea typeface="Trebuchet MS" charset="0"/>
                        <a:cs typeface="Trebuchet MS" charset="0"/>
                      </a:endParaRPr>
                    </a:p>
                  </a:txBody>
                  <a:tcPr/>
                </a:tc>
                <a:tc>
                  <a:txBody>
                    <a:bodyPr/>
                    <a:lstStyle/>
                    <a:p>
                      <a:pPr algn="ctr"/>
                      <a:r>
                        <a:rPr lang="en-US" sz="1200" dirty="0" smtClean="0"/>
                        <a:t>2.99</a:t>
                      </a:r>
                      <a:endParaRPr lang="en-US" sz="1200" dirty="0">
                        <a:latin typeface="Trebuchet MS" charset="0"/>
                        <a:ea typeface="Trebuchet MS" charset="0"/>
                        <a:cs typeface="Trebuchet MS" charset="0"/>
                      </a:endParaRPr>
                    </a:p>
                  </a:txBody>
                  <a:tcPr/>
                </a:tc>
                <a:tc>
                  <a:txBody>
                    <a:bodyPr/>
                    <a:lstStyle/>
                    <a:p>
                      <a:pPr algn="ctr"/>
                      <a:r>
                        <a:rPr lang="en-US" sz="1200" dirty="0" smtClean="0"/>
                        <a:t>2.95</a:t>
                      </a:r>
                      <a:endParaRPr lang="en-US" sz="1200" dirty="0">
                        <a:latin typeface="Trebuchet MS" charset="0"/>
                        <a:ea typeface="Trebuchet MS" charset="0"/>
                        <a:cs typeface="Trebuchet MS" charset="0"/>
                      </a:endParaRPr>
                    </a:p>
                  </a:txBody>
                  <a:tcPr/>
                </a:tc>
              </a:tr>
            </a:tbl>
          </a:graphicData>
        </a:graphic>
      </p:graphicFrame>
      <p:pic>
        <p:nvPicPr>
          <p:cNvPr id="898" name="Picture Placeholder 897"/>
          <p:cNvPicPr preferRelativeResize="0">
            <a:picLocks noGrp="1" noChangeAspect="1"/>
          </p:cNvPicPr>
          <p:nvPr>
            <p:ph type="pic" sz="quarter" idx="18"/>
          </p:nvPr>
        </p:nvPicPr>
        <p:blipFill>
          <a:blip r:embed="rId24">
            <a:extLst>
              <a:ext uri="{28A0092B-C50C-407E-A947-70E740481C1C}">
                <a14:useLocalDpi xmlns:a14="http://schemas.microsoft.com/office/drawing/2010/main" val="0"/>
              </a:ext>
            </a:extLst>
          </a:blip>
          <a:stretch>
            <a:fillRect/>
          </a:stretch>
        </p:blipFill>
        <p:spPr>
          <a:xfrm>
            <a:off x="21821095" y="14124546"/>
            <a:ext cx="3897086" cy="1244741"/>
          </a:xfrm>
        </p:spPr>
      </p:pic>
      <p:pic>
        <p:nvPicPr>
          <p:cNvPr id="896" name="Picture 895"/>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1828981" y="14202600"/>
            <a:ext cx="3796474" cy="176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00" name="Picture Placeholder 899"/>
          <p:cNvPicPr preferRelativeResize="0">
            <a:picLocks noGrp="1" noChangeAspect="1"/>
          </p:cNvPicPr>
          <p:nvPr>
            <p:ph type="pic" sz="quarter" idx="15"/>
          </p:nvPr>
        </p:nvPicPr>
        <p:blipFill>
          <a:blip r:embed="rId26" cstate="print">
            <a:extLst>
              <a:ext uri="{28A0092B-C50C-407E-A947-70E740481C1C}">
                <a14:useLocalDpi xmlns:a14="http://schemas.microsoft.com/office/drawing/2010/main" val="0"/>
              </a:ext>
            </a:extLst>
          </a:blip>
          <a:stretch>
            <a:fillRect/>
          </a:stretch>
        </p:blipFill>
        <p:spPr>
          <a:xfrm>
            <a:off x="651097" y="45893"/>
            <a:ext cx="2355767" cy="2355767"/>
          </a:xfrm>
        </p:spPr>
      </p:pic>
      <p:graphicFrame>
        <p:nvGraphicFramePr>
          <p:cNvPr id="907" name="Picture Placeholder 906"/>
          <p:cNvGraphicFramePr>
            <a:graphicFrameLocks noGrp="1"/>
          </p:cNvGraphicFramePr>
          <p:nvPr>
            <p:ph type="pic" sz="quarter" idx="126"/>
            <p:extLst>
              <p:ext uri="{D42A27DB-BD31-4B8C-83A1-F6EECF244321}">
                <p14:modId xmlns:p14="http://schemas.microsoft.com/office/powerpoint/2010/main" val="1210418403"/>
              </p:ext>
            </p:extLst>
          </p:nvPr>
        </p:nvGraphicFramePr>
        <p:xfrm>
          <a:off x="14026274" y="13600686"/>
          <a:ext cx="6068413" cy="2764144"/>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pic>
        <p:nvPicPr>
          <p:cNvPr id="908" name="Picture 907"/>
          <p:cNvPicPr/>
          <p:nvPr/>
        </p:nvPicPr>
        <p:blipFill rotWithShape="1">
          <a:blip r:embed="rId32" cstate="print">
            <a:extLst>
              <a:ext uri="{28A0092B-C50C-407E-A947-70E740481C1C}">
                <a14:useLocalDpi xmlns:a14="http://schemas.microsoft.com/office/drawing/2010/main" val="0"/>
              </a:ext>
            </a:extLst>
          </a:blip>
          <a:srcRect l="12533" r="6698"/>
          <a:stretch/>
        </p:blipFill>
        <p:spPr bwMode="auto">
          <a:xfrm>
            <a:off x="23992090" y="6636806"/>
            <a:ext cx="2421360" cy="2515550"/>
          </a:xfrm>
          <a:prstGeom prst="rect">
            <a:avLst/>
          </a:prstGeom>
          <a:noFill/>
          <a:ln>
            <a:noFill/>
          </a:ln>
          <a:effectLst/>
          <a:extLst/>
        </p:spPr>
      </p:pic>
      <p:pic>
        <p:nvPicPr>
          <p:cNvPr id="909" name="Picture 908"/>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21173039" y="6835479"/>
            <a:ext cx="2323978" cy="1971752"/>
          </a:xfrm>
          <a:prstGeom prst="rect">
            <a:avLst/>
          </a:prstGeom>
          <a:noFill/>
          <a:ln>
            <a:noFill/>
          </a:ln>
          <a:effectLst/>
          <a:extLst/>
        </p:spPr>
      </p:pic>
    </p:spTree>
    <p:extLst>
      <p:ext uri="{BB962C8B-B14F-4D97-AF65-F5344CB8AC3E}">
        <p14:creationId xmlns:p14="http://schemas.microsoft.com/office/powerpoint/2010/main" val="3417310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894</TotalTime>
  <Words>1589</Words>
  <Application>Microsoft Macintosh PowerPoint</Application>
  <PresentationFormat>Custom</PresentationFormat>
  <Paragraphs>144</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Calibri</vt:lpstr>
      <vt:lpstr>Trebuchet MS</vt:lpstr>
      <vt:lpstr>Wingdings</vt:lpstr>
      <vt:lpstr>Arial</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Karina Chavez</cp:lastModifiedBy>
  <cp:revision>45</cp:revision>
  <dcterms:created xsi:type="dcterms:W3CDTF">2012-02-06T18:46:22Z</dcterms:created>
  <dcterms:modified xsi:type="dcterms:W3CDTF">2017-02-17T18:58:28Z</dcterms:modified>
</cp:coreProperties>
</file>